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58" r:id="rId3"/>
    <p:sldId id="260" r:id="rId4"/>
    <p:sldId id="261" r:id="rId5"/>
    <p:sldId id="262" r:id="rId6"/>
    <p:sldId id="263" r:id="rId7"/>
    <p:sldId id="264" r:id="rId8"/>
    <p:sldId id="265" r:id="rId9"/>
    <p:sldId id="268" r:id="rId10"/>
    <p:sldId id="269" r:id="rId11"/>
    <p:sldId id="270" r:id="rId12"/>
    <p:sldId id="271" r:id="rId13"/>
    <p:sldId id="272" r:id="rId14"/>
    <p:sldId id="273" r:id="rId15"/>
    <p:sldId id="274" r:id="rId16"/>
    <p:sldId id="276" r:id="rId17"/>
    <p:sldId id="277" r:id="rId18"/>
    <p:sldId id="278" r:id="rId19"/>
    <p:sldId id="279" r:id="rId20"/>
    <p:sldId id="280" r:id="rId21"/>
    <p:sldId id="281"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0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9" autoAdjust="0"/>
    <p:restoredTop sz="94682" autoAdjust="0"/>
  </p:normalViewPr>
  <p:slideViewPr>
    <p:cSldViewPr snapToGrid="0" showGuides="1">
      <p:cViewPr varScale="1">
        <p:scale>
          <a:sx n="81" d="100"/>
          <a:sy n="81" d="100"/>
        </p:scale>
        <p:origin x="6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5BF80-4C5C-4279-A6AE-50058878E983}" type="datetimeFigureOut">
              <a:rPr lang="en-CA" smtClean="0"/>
              <a:t>16/01/2020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F07D6-5175-4C82-831E-47EA6098D6F1}" type="slidenum">
              <a:rPr lang="en-CA" smtClean="0"/>
              <a:t>‹#›</a:t>
            </a:fld>
            <a:endParaRPr lang="en-CA"/>
          </a:p>
        </p:txBody>
      </p:sp>
    </p:spTree>
    <p:extLst>
      <p:ext uri="{BB962C8B-B14F-4D97-AF65-F5344CB8AC3E}">
        <p14:creationId xmlns:p14="http://schemas.microsoft.com/office/powerpoint/2010/main" val="3562760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FEF07D6-5175-4C82-831E-47EA6098D6F1}" type="slidenum">
              <a:rPr lang="en-CA" smtClean="0"/>
              <a:t>1</a:t>
            </a:fld>
            <a:endParaRPr lang="en-CA"/>
          </a:p>
        </p:txBody>
      </p:sp>
    </p:spTree>
    <p:extLst>
      <p:ext uri="{BB962C8B-B14F-4D97-AF65-F5344CB8AC3E}">
        <p14:creationId xmlns:p14="http://schemas.microsoft.com/office/powerpoint/2010/main" val="60944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883FC74E-2FAA-8548-A87C-C61EEADAA61E}" type="slidenum">
              <a:rPr lang="en-CA" altLang="en-US" smtClean="0"/>
              <a:pPr>
                <a:defRPr/>
              </a:pPr>
              <a:t>22</a:t>
            </a:fld>
            <a:endParaRPr lang="en-CA" altLang="en-US"/>
          </a:p>
        </p:txBody>
      </p:sp>
    </p:spTree>
    <p:extLst>
      <p:ext uri="{BB962C8B-B14F-4D97-AF65-F5344CB8AC3E}">
        <p14:creationId xmlns:p14="http://schemas.microsoft.com/office/powerpoint/2010/main" val="34695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270" y="2424387"/>
            <a:ext cx="11946834" cy="869535"/>
          </a:xfrm>
          <a:prstGeom prst="rect">
            <a:avLst/>
          </a:prstGeom>
        </p:spPr>
        <p:txBody>
          <a:bodyPr anchor="t"/>
          <a:lstStyle>
            <a:lvl1pPr marL="0" algn="ctr" defTabSz="914400" rtl="0" eaLnBrk="1" latinLnBrk="0" hangingPunct="1">
              <a:lnSpc>
                <a:spcPct val="100000"/>
              </a:lnSpc>
              <a:spcBef>
                <a:spcPct val="0"/>
              </a:spcBef>
              <a:buNone/>
              <a:defRPr lang="en-CA" sz="5400" b="0" kern="1200" spc="100" baseline="0">
                <a:solidFill>
                  <a:schemeClr val="bg1"/>
                </a:solidFill>
                <a:latin typeface="Arial Black" panose="020B0A04020102020204" pitchFamily="34" charset="0"/>
                <a:ea typeface="+mj-ea"/>
                <a:cs typeface="+mj-cs"/>
              </a:defRPr>
            </a:lvl1pPr>
          </a:lstStyle>
          <a:p>
            <a:r>
              <a:rPr lang="en-US" dirty="0" smtClean="0"/>
              <a:t>Click to edit Master title style</a:t>
            </a:r>
            <a:endParaRPr lang="en-CA" dirty="0"/>
          </a:p>
        </p:txBody>
      </p:sp>
      <p:sp>
        <p:nvSpPr>
          <p:cNvPr id="3" name="Subtitle 2"/>
          <p:cNvSpPr>
            <a:spLocks noGrp="1"/>
          </p:cNvSpPr>
          <p:nvPr>
            <p:ph type="subTitle" idx="1"/>
          </p:nvPr>
        </p:nvSpPr>
        <p:spPr>
          <a:xfrm>
            <a:off x="119270" y="3330736"/>
            <a:ext cx="11946834" cy="607543"/>
          </a:xfrm>
          <a:prstGeom prst="rect">
            <a:avLst/>
          </a:prstGeom>
        </p:spPr>
        <p:txBody>
          <a:bodyPr/>
          <a:lstStyle>
            <a:lvl1pPr marL="0" indent="0" algn="ctr" defTabSz="914400" rtl="0" eaLnBrk="1" latinLnBrk="0" hangingPunct="1">
              <a:lnSpc>
                <a:spcPct val="100000"/>
              </a:lnSpc>
              <a:spcBef>
                <a:spcPts val="1000"/>
              </a:spcBef>
              <a:buFont typeface="Arial" panose="020B0604020202020204" pitchFamily="34" charset="0"/>
              <a:buNone/>
              <a:defRPr lang="en-CA" sz="3200" b="0" kern="4600" spc="10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CA" dirty="0"/>
          </a:p>
        </p:txBody>
      </p:sp>
    </p:spTree>
    <p:extLst>
      <p:ext uri="{BB962C8B-B14F-4D97-AF65-F5344CB8AC3E}">
        <p14:creationId xmlns:p14="http://schemas.microsoft.com/office/powerpoint/2010/main" val="1986543763"/>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CA" smtClean="0"/>
              <a:t>STATISTICS CANADA   CANDEV DATA CHALLENGE</a:t>
            </a:r>
            <a:endParaRPr lang="en-CA"/>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a:t>
            </a:fld>
            <a:endParaRPr lang="en-CA"/>
          </a:p>
        </p:txBody>
      </p:sp>
    </p:spTree>
    <p:extLst>
      <p:ext uri="{BB962C8B-B14F-4D97-AF65-F5344CB8AC3E}">
        <p14:creationId xmlns:p14="http://schemas.microsoft.com/office/powerpoint/2010/main" val="138240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CA" smtClean="0"/>
              <a:t>STATISTICS CANADA   CANDEV DATA CHALLENGE</a:t>
            </a:r>
            <a:endParaRPr lang="en-CA"/>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a:t>
            </a:fld>
            <a:endParaRPr lang="en-CA"/>
          </a:p>
        </p:txBody>
      </p:sp>
    </p:spTree>
    <p:extLst>
      <p:ext uri="{BB962C8B-B14F-4D97-AF65-F5344CB8AC3E}">
        <p14:creationId xmlns:p14="http://schemas.microsoft.com/office/powerpoint/2010/main" val="214247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L Tex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534" y="849200"/>
            <a:ext cx="10615617" cy="794337"/>
          </a:xfrm>
          <a:prstGeom prst="rect">
            <a:avLst/>
          </a:prstGeom>
        </p:spPr>
        <p:txBody>
          <a:bodyPr/>
          <a:lstStyle>
            <a:lvl1pPr marL="0" algn="l" defTabSz="914400" rtl="0" eaLnBrk="1" latinLnBrk="0" hangingPunct="1">
              <a:lnSpc>
                <a:spcPct val="100000"/>
              </a:lnSpc>
              <a:spcBef>
                <a:spcPct val="0"/>
              </a:spcBef>
              <a:buNone/>
              <a:defRPr lang="en-CA" sz="4400" b="0" u="none" kern="1200" dirty="0">
                <a:solidFill>
                  <a:srgbClr val="C00000"/>
                </a:solidFill>
                <a:latin typeface="Arial Black" panose="020B0A04020102020204" pitchFamily="34" charset="0"/>
                <a:ea typeface="+mj-ea"/>
                <a:cs typeface="+mj-cs"/>
              </a:defRPr>
            </a:lvl1pPr>
          </a:lstStyle>
          <a:p>
            <a:r>
              <a:rPr lang="en-US" dirty="0" smtClean="0"/>
              <a:t>Click to edit Master title style</a:t>
            </a:r>
            <a:endParaRPr lang="en-CA" dirty="0"/>
          </a:p>
        </p:txBody>
      </p:sp>
      <p:sp>
        <p:nvSpPr>
          <p:cNvPr id="3" name="Content Placeholder 2"/>
          <p:cNvSpPr>
            <a:spLocks noGrp="1"/>
          </p:cNvSpPr>
          <p:nvPr>
            <p:ph idx="1" hasCustomPrompt="1"/>
          </p:nvPr>
        </p:nvSpPr>
        <p:spPr>
          <a:xfrm>
            <a:off x="746534" y="1750797"/>
            <a:ext cx="10615617" cy="4123229"/>
          </a:xfrm>
          <a:prstGeom prst="rect">
            <a:avLst/>
          </a:prstGeom>
        </p:spPr>
        <p:txBody>
          <a:bodyPr/>
          <a:lstStyle>
            <a:lvl1pPr marL="180000" marR="0" indent="-180000" algn="l" defTabSz="914400" rtl="0" eaLnBrk="1" fontAlgn="auto" latinLnBrk="0" hangingPunct="1">
              <a:lnSpc>
                <a:spcPct val="100000"/>
              </a:lnSpc>
              <a:spcBef>
                <a:spcPts val="500"/>
              </a:spcBef>
              <a:spcAft>
                <a:spcPts val="0"/>
              </a:spcAft>
              <a:buClr>
                <a:srgbClr val="C00000"/>
              </a:buClr>
              <a:buSzTx/>
              <a:buFont typeface="Arial" panose="020B0604020202020204" pitchFamily="34" charset="0"/>
              <a:buChar char="•"/>
              <a:tabLst/>
              <a:defRPr lang="en-US" sz="2800" kern="1200">
                <a:solidFill>
                  <a:schemeClr val="tx1"/>
                </a:solidFill>
                <a:latin typeface="+mn-lt"/>
                <a:ea typeface="+mn-ea"/>
                <a:cs typeface="+mn-cs"/>
              </a:defRPr>
            </a:lvl1pPr>
            <a:lvl2pPr marL="702900" marR="0" indent="-342900" algn="l" defTabSz="914400" rtl="0" eaLnBrk="1" fontAlgn="auto" latinLnBrk="0" hangingPunct="1">
              <a:lnSpc>
                <a:spcPct val="100000"/>
              </a:lnSpc>
              <a:spcBef>
                <a:spcPts val="500"/>
              </a:spcBef>
              <a:spcAft>
                <a:spcPts val="0"/>
              </a:spcAft>
              <a:buClr>
                <a:srgbClr val="C00000"/>
              </a:buClr>
              <a:buSzTx/>
              <a:buFont typeface="Wingdings" panose="05000000000000000000" pitchFamily="2" charset="2"/>
              <a:buChar char="ü"/>
              <a:tabLst/>
              <a:defRPr lang="en-US" sz="2400" kern="1200">
                <a:solidFill>
                  <a:schemeClr val="tx1"/>
                </a:solidFill>
                <a:latin typeface="+mn-lt"/>
                <a:ea typeface="+mn-ea"/>
                <a:cs typeface="+mn-cs"/>
              </a:defRPr>
            </a:lvl2pPr>
            <a:lvl3pPr marL="1242900" marR="0" indent="-180000" algn="l" defTabSz="914400" rtl="0" eaLnBrk="1" fontAlgn="auto" latinLnBrk="0" hangingPunct="1">
              <a:lnSpc>
                <a:spcPct val="100000"/>
              </a:lnSpc>
              <a:spcBef>
                <a:spcPts val="0"/>
              </a:spcBef>
              <a:spcAft>
                <a:spcPts val="0"/>
              </a:spcAft>
              <a:buClr>
                <a:prstClr val="white">
                  <a:lumMod val="65000"/>
                </a:prstClr>
              </a:buClr>
              <a:buSzTx/>
              <a:buFont typeface="Wingdings" panose="05000000000000000000" pitchFamily="2" charset="2"/>
              <a:buChar char="§"/>
              <a:tabLst/>
              <a:defRPr lang="en-US" sz="2000" kern="1200">
                <a:solidFill>
                  <a:schemeClr val="tx1"/>
                </a:solidFill>
                <a:latin typeface="+mn-lt"/>
                <a:ea typeface="+mn-ea"/>
                <a:cs typeface="+mn-cs"/>
              </a:defRPr>
            </a:lvl3pPr>
          </a:lstStyle>
          <a:p>
            <a:pPr marL="0" marR="0" lvl="0" indent="0" algn="l" defTabSz="914400" rtl="0" eaLnBrk="1" fontAlgn="auto" latinLnBrk="0" hangingPunct="1">
              <a:lnSpc>
                <a:spcPct val="100000"/>
              </a:lnSpc>
              <a:spcBef>
                <a:spcPts val="0"/>
              </a:spcBef>
              <a:spcAft>
                <a:spcPts val="500"/>
              </a:spcAft>
              <a:buClr>
                <a:srgbClr val="C00000"/>
              </a:buClr>
              <a:buSzTx/>
              <a:buFont typeface="Arial" panose="020B0604020202020204" pitchFamily="34" charset="0"/>
              <a:buNone/>
              <a:tabLst/>
              <a:defRPr/>
            </a:pPr>
            <a:r>
              <a:rPr kumimoji="0" lang="en-US" sz="2800" b="0" i="0" u="none" strike="noStrike" kern="1200" cap="none" spc="0" normalizeH="0" baseline="0" noProof="0" dirty="0" smtClean="0">
                <a:ln>
                  <a:noFill/>
                </a:ln>
                <a:solidFill>
                  <a:prstClr val="white">
                    <a:lumMod val="50000"/>
                  </a:prstClr>
                </a:solidFill>
                <a:effectLst/>
                <a:uLnTx/>
                <a:uFillTx/>
                <a:latin typeface="Arial Black" panose="020B0A04020102020204" pitchFamily="34" charset="0"/>
                <a:ea typeface="+mn-ea"/>
                <a:cs typeface="+mn-cs"/>
              </a:rPr>
              <a:t>Suheadings </a:t>
            </a:r>
          </a:p>
          <a:p>
            <a:pPr marL="180000" marR="0" lvl="0" indent="-180000" algn="l" defTabSz="914400" rtl="0" eaLnBrk="1" fontAlgn="auto" latinLnBrk="0" hangingPunct="1">
              <a:lnSpc>
                <a:spcPct val="100000"/>
              </a:lnSpc>
              <a:spcBef>
                <a:spcPts val="500"/>
              </a:spcBef>
              <a:spcAft>
                <a:spcPts val="0"/>
              </a:spcAft>
              <a:buClr>
                <a:srgbClr val="C00000"/>
              </a:buClr>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Level one bullet text</a:t>
            </a:r>
          </a:p>
          <a:p>
            <a:pPr marL="702900" marR="0" lvl="1" indent="-342900" algn="l" defTabSz="914400" rtl="0" eaLnBrk="1" fontAlgn="auto" latinLnBrk="0" hangingPunct="1">
              <a:lnSpc>
                <a:spcPct val="100000"/>
              </a:lnSpc>
              <a:spcBef>
                <a:spcPts val="500"/>
              </a:spcBef>
              <a:spcAft>
                <a:spcPts val="0"/>
              </a:spcAft>
              <a:buClr>
                <a:srgbClr val="C00000"/>
              </a:buClr>
              <a:buSzTx/>
              <a:buFont typeface="Wingdings" panose="05000000000000000000" pitchFamily="2" charset="2"/>
              <a:buChar char="ü"/>
              <a:tabLst/>
              <a:defRPr/>
            </a:pPr>
            <a:r>
              <a:rPr kumimoji="0" lang="en-CA" sz="2400" b="0" i="0" u="none" strike="noStrike" kern="1200" cap="none" spc="0" normalizeH="0" baseline="0" noProof="0" dirty="0" smtClean="0">
                <a:ln>
                  <a:noFill/>
                </a:ln>
                <a:solidFill>
                  <a:prstClr val="black"/>
                </a:solidFill>
                <a:effectLst/>
                <a:uLnTx/>
                <a:uFillTx/>
                <a:latin typeface="+mn-lt"/>
                <a:ea typeface="+mn-ea"/>
                <a:cs typeface="+mn-cs"/>
              </a:rPr>
              <a:t>Level two bullet text</a:t>
            </a:r>
          </a:p>
          <a:p>
            <a:pPr marL="1242900" marR="0" lvl="2" indent="-180000" algn="l" defTabSz="914400" rtl="0" eaLnBrk="1" fontAlgn="auto" latinLnBrk="0" hangingPunct="1">
              <a:lnSpc>
                <a:spcPct val="100000"/>
              </a:lnSpc>
              <a:spcBef>
                <a:spcPts val="0"/>
              </a:spcBef>
              <a:spcAft>
                <a:spcPts val="0"/>
              </a:spcAft>
              <a:buClr>
                <a:prstClr val="white">
                  <a:lumMod val="65000"/>
                </a:prstClr>
              </a:buClr>
              <a:buSzTx/>
              <a:buFont typeface="Wingdings" panose="05000000000000000000" pitchFamily="2" charset="2"/>
              <a:buChar char="§"/>
              <a:tabLst/>
              <a:defRPr/>
            </a:pPr>
            <a:r>
              <a:rPr kumimoji="0" lang="en-CA" sz="2000" b="0" i="0" u="none" strike="noStrike" kern="1200" cap="none" spc="0" normalizeH="0" baseline="0" noProof="0" dirty="0" smtClean="0">
                <a:ln>
                  <a:noFill/>
                </a:ln>
                <a:solidFill>
                  <a:prstClr val="black"/>
                </a:solidFill>
                <a:effectLst/>
                <a:uLnTx/>
                <a:uFillTx/>
                <a:latin typeface="+mn-lt"/>
                <a:ea typeface="+mn-ea"/>
                <a:cs typeface="+mn-cs"/>
              </a:rPr>
              <a:t>Level three bullet text</a:t>
            </a:r>
            <a:endParaRPr kumimoji="0" lang="en-CA" sz="20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Footer Placeholder 4"/>
          <p:cNvSpPr>
            <a:spLocks noGrp="1"/>
          </p:cNvSpPr>
          <p:nvPr>
            <p:ph type="ftr" sz="quarter" idx="11"/>
          </p:nvPr>
        </p:nvSpPr>
        <p:spPr>
          <a:xfrm>
            <a:off x="3342859" y="5968729"/>
            <a:ext cx="6208642" cy="233290"/>
          </a:xfrm>
          <a:prstGeom prst="rect">
            <a:avLst/>
          </a:prstGeom>
        </p:spPr>
        <p:txBody>
          <a:bodyPr/>
          <a:lstStyle>
            <a:lvl1pPr>
              <a:defRPr sz="1000" b="1" spc="600">
                <a:solidFill>
                  <a:schemeClr val="bg1"/>
                </a:solidFill>
                <a:latin typeface="+mn-lt"/>
              </a:defRPr>
            </a:lvl1pPr>
          </a:lstStyle>
          <a:p>
            <a:pPr algn="ctr"/>
            <a:r>
              <a:rPr lang="en-CA" dirty="0" smtClean="0"/>
              <a:t>STATISTICS CANADA   CANDEV DATA CHALLENGE</a:t>
            </a:r>
            <a:endParaRPr lang="en-CA" dirty="0"/>
          </a:p>
        </p:txBody>
      </p:sp>
      <p:sp>
        <p:nvSpPr>
          <p:cNvPr id="8" name="Slide Number Placeholder 5"/>
          <p:cNvSpPr>
            <a:spLocks noGrp="1"/>
          </p:cNvSpPr>
          <p:nvPr>
            <p:ph type="sldNum" sz="quarter" idx="12"/>
          </p:nvPr>
        </p:nvSpPr>
        <p:spPr>
          <a:xfrm>
            <a:off x="11390241" y="5968727"/>
            <a:ext cx="530087" cy="233291"/>
          </a:xfrm>
          <a:prstGeom prst="rect">
            <a:avLst/>
          </a:prstGeom>
        </p:spPr>
        <p:txBody>
          <a:bodyPr/>
          <a:lstStyle>
            <a:lvl1pPr algn="r">
              <a:defRPr sz="1000" b="1">
                <a:solidFill>
                  <a:schemeClr val="bg1"/>
                </a:solidFill>
              </a:defRPr>
            </a:lvl1pPr>
          </a:lstStyle>
          <a:p>
            <a:fld id="{43E9593E-4846-4B5D-9BF7-4BF4DBE40B8E}" type="slidenum">
              <a:rPr lang="en-CA" smtClean="0"/>
              <a:pPr/>
              <a:t>‹#›</a:t>
            </a:fld>
            <a:endParaRPr lang="en-CA" dirty="0"/>
          </a:p>
        </p:txBody>
      </p:sp>
    </p:spTree>
    <p:extLst>
      <p:ext uri="{BB962C8B-B14F-4D97-AF65-F5344CB8AC3E}">
        <p14:creationId xmlns:p14="http://schemas.microsoft.com/office/powerpoint/2010/main" val="1841562304"/>
      </p:ext>
    </p:extLst>
  </p:cSld>
  <p:clrMapOvr>
    <a:masterClrMapping/>
  </p:clrMapOvr>
  <p:extLst mod="1">
    <p:ext uri="{DCECCB84-F9BA-43D5-87BE-67443E8EF086}">
      <p15:sldGuideLst xmlns:p15="http://schemas.microsoft.com/office/powerpoint/2012/main">
        <p15:guide id="1" pos="3840" userDrawn="1">
          <p15:clr>
            <a:srgbClr val="FBAE40"/>
          </p15:clr>
        </p15:guide>
        <p15:guide id="2" orient="horz" pos="3906" userDrawn="1">
          <p15:clr>
            <a:srgbClr val="FBAE40"/>
          </p15:clr>
        </p15:guide>
        <p15:guide id="3" pos="529" userDrawn="1">
          <p15:clr>
            <a:srgbClr val="FBAE40"/>
          </p15:clr>
        </p15:guide>
        <p15:guide id="4" pos="461" userDrawn="1">
          <p15:clr>
            <a:srgbClr val="FBAE40"/>
          </p15:clr>
        </p15:guide>
        <p15:guide id="5" pos="7151" userDrawn="1">
          <p15:clr>
            <a:srgbClr val="FBAE40"/>
          </p15:clr>
        </p15:guide>
        <p15:guide id="6" pos="7446" userDrawn="1">
          <p15:clr>
            <a:srgbClr val="FBAE40"/>
          </p15:clr>
        </p15:guide>
        <p15:guide id="8" orient="horz" pos="527" userDrawn="1">
          <p15:clr>
            <a:srgbClr val="FBAE40"/>
          </p15:clr>
        </p15:guide>
        <p15:guide id="9" orient="horz" pos="109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CA" smtClean="0"/>
              <a:t>STATISTICS CANADA   CANDEV DATA CHALLENGE</a:t>
            </a:r>
            <a:endParaRPr lang="en-CA"/>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a:t>
            </a:fld>
            <a:endParaRPr lang="en-CA"/>
          </a:p>
        </p:txBody>
      </p:sp>
    </p:spTree>
    <p:extLst>
      <p:ext uri="{BB962C8B-B14F-4D97-AF65-F5344CB8AC3E}">
        <p14:creationId xmlns:p14="http://schemas.microsoft.com/office/powerpoint/2010/main" val="3473592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CA" smtClean="0"/>
              <a:t>STATISTICS CANADA   CANDEV DATA CHALLENGE</a:t>
            </a:r>
            <a:endParaRPr lang="en-CA"/>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a:t>
            </a:fld>
            <a:endParaRPr lang="en-CA"/>
          </a:p>
        </p:txBody>
      </p:sp>
    </p:spTree>
    <p:extLst>
      <p:ext uri="{BB962C8B-B14F-4D97-AF65-F5344CB8AC3E}">
        <p14:creationId xmlns:p14="http://schemas.microsoft.com/office/powerpoint/2010/main" val="384331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CA"/>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CA" smtClean="0"/>
              <a:t>STATISTICS CANADA   CANDEV DATA CHALLENGE</a:t>
            </a:r>
            <a:endParaRPr lang="en-CA"/>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a:t>
            </a:fld>
            <a:endParaRPr lang="en-CA"/>
          </a:p>
        </p:txBody>
      </p:sp>
    </p:spTree>
    <p:extLst>
      <p:ext uri="{BB962C8B-B14F-4D97-AF65-F5344CB8AC3E}">
        <p14:creationId xmlns:p14="http://schemas.microsoft.com/office/powerpoint/2010/main" val="3846688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CA"/>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CA"/>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CA" smtClean="0"/>
              <a:t>STATISTICS CANADA   CANDEV DATA CHALLENGE</a:t>
            </a:r>
            <a:endParaRPr lang="en-CA"/>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a:t>
            </a:fld>
            <a:endParaRPr lang="en-CA"/>
          </a:p>
        </p:txBody>
      </p:sp>
    </p:spTree>
    <p:extLst>
      <p:ext uri="{BB962C8B-B14F-4D97-AF65-F5344CB8AC3E}">
        <p14:creationId xmlns:p14="http://schemas.microsoft.com/office/powerpoint/2010/main" val="258894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CA"/>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CA" smtClean="0"/>
              <a:t>STATISTICS CANADA   CANDEV DATA CHALLENGE</a:t>
            </a:r>
            <a:endParaRPr lang="en-CA"/>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a:t>
            </a:fld>
            <a:endParaRPr lang="en-CA"/>
          </a:p>
        </p:txBody>
      </p:sp>
    </p:spTree>
    <p:extLst>
      <p:ext uri="{BB962C8B-B14F-4D97-AF65-F5344CB8AC3E}">
        <p14:creationId xmlns:p14="http://schemas.microsoft.com/office/powerpoint/2010/main" val="249163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CA" smtClean="0"/>
              <a:t>STATISTICS CANADA   CANDEV DATA CHALLENGE</a:t>
            </a:r>
            <a:endParaRPr lang="en-CA"/>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a:t>
            </a:fld>
            <a:endParaRPr lang="en-CA"/>
          </a:p>
        </p:txBody>
      </p:sp>
    </p:spTree>
    <p:extLst>
      <p:ext uri="{BB962C8B-B14F-4D97-AF65-F5344CB8AC3E}">
        <p14:creationId xmlns:p14="http://schemas.microsoft.com/office/powerpoint/2010/main" val="3037304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CA" smtClean="0"/>
              <a:t>STATISTICS CANADA   CANDEV DATA CHALLENGE</a:t>
            </a:r>
            <a:endParaRPr lang="en-CA"/>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a:t>
            </a:fld>
            <a:endParaRPr lang="en-CA"/>
          </a:p>
        </p:txBody>
      </p:sp>
    </p:spTree>
    <p:extLst>
      <p:ext uri="{BB962C8B-B14F-4D97-AF65-F5344CB8AC3E}">
        <p14:creationId xmlns:p14="http://schemas.microsoft.com/office/powerpoint/2010/main" val="34614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184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csbp-cpse.github.io/lode-viewer/index-en.html?app=proximity" TargetMode="Externa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octranspo.com/en/plan-your-trip/travel-tools/developers/" TargetMode="Externa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4.png"/><Relationship Id="rId4" Type="http://schemas.openxmlformats.org/officeDocument/2006/relationships/hyperlink" Target="https://www.octranspo.com/files/google_transit.zip"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tatcan.gc.ca/eng/lode" TargetMode="Externa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hyperlink" Target="https://github.com/CSBP-CPSE/LODE-ECDO/tree/master/sources/Transit/GTFS/Collection" TargetMode="External"/><Relationship Id="rId4" Type="http://schemas.openxmlformats.org/officeDocument/2006/relationships/hyperlink" Target="https://github.com/CSBP-CPSE/LODE-ECD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ets.aeso.ca/ets_web/ip/Market/Reports/CSDReportServlet" TargetMode="Externa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hyperlink" Target="https://github.com/CANDEV-OTTAWA-2020-WORKSHOPS-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hyperlink" Target="https://openrouteservice.org/"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hyperlink" Target="https://maps.openrouteservice.org/directions?n1=45.415785&amp;n2=-75.716646&amp;n3=15&amp;b=0&amp;k1=en-US&amp;k2=km"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hyperlink" Target="https://openrouteservice.org/dev/#/api-docs/v2/directions/{profile}/get"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hyperlink" Target="https://openrouteservice.org/dev/#/api-docs/v2/directions/{profile}/ge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sz="3600" dirty="0"/>
              <a:t>Getting Data from the Internet with Python</a:t>
            </a:r>
            <a:br>
              <a:rPr lang="en-CA" sz="3600" dirty="0"/>
            </a:br>
            <a:r>
              <a:rPr lang="en-CA" sz="2800" dirty="0"/>
              <a:t/>
            </a:r>
            <a:br>
              <a:rPr lang="en-CA" sz="2800" dirty="0"/>
            </a:br>
            <a:endParaRPr lang="en-CA" dirty="0"/>
          </a:p>
        </p:txBody>
      </p:sp>
      <p:sp>
        <p:nvSpPr>
          <p:cNvPr id="3" name="Subtitle 2"/>
          <p:cNvSpPr>
            <a:spLocks noGrp="1"/>
          </p:cNvSpPr>
          <p:nvPr>
            <p:ph type="subTitle" idx="1"/>
          </p:nvPr>
        </p:nvSpPr>
        <p:spPr>
          <a:xfrm>
            <a:off x="119270" y="3130711"/>
            <a:ext cx="11946834" cy="607543"/>
          </a:xfrm>
        </p:spPr>
        <p:txBody>
          <a:bodyPr/>
          <a:lstStyle/>
          <a:p>
            <a:r>
              <a:rPr lang="en-CA" dirty="0" smtClean="0"/>
              <a:t>APIs, Requests, and HTML Parsing</a:t>
            </a:r>
            <a:endParaRPr lang="en-CA" dirty="0"/>
          </a:p>
        </p:txBody>
      </p:sp>
      <p:sp>
        <p:nvSpPr>
          <p:cNvPr id="4" name="TextBox 3"/>
          <p:cNvSpPr txBox="1"/>
          <p:nvPr/>
        </p:nvSpPr>
        <p:spPr>
          <a:xfrm>
            <a:off x="3467099" y="3738254"/>
            <a:ext cx="4962525" cy="1200329"/>
          </a:xfrm>
          <a:prstGeom prst="rect">
            <a:avLst/>
          </a:prstGeom>
          <a:noFill/>
        </p:spPr>
        <p:txBody>
          <a:bodyPr wrap="square" rtlCol="0">
            <a:spAutoFit/>
          </a:bodyPr>
          <a:lstStyle/>
          <a:p>
            <a:pPr algn="ctr"/>
            <a:r>
              <a:rPr lang="en-CA" b="1" dirty="0">
                <a:solidFill>
                  <a:schemeClr val="bg1"/>
                </a:solidFill>
              </a:rPr>
              <a:t>Joseph </a:t>
            </a:r>
            <a:r>
              <a:rPr lang="en-CA" b="1" dirty="0" smtClean="0">
                <a:solidFill>
                  <a:schemeClr val="bg1"/>
                </a:solidFill>
              </a:rPr>
              <a:t>Kuchar (Statistics Canada)</a:t>
            </a:r>
            <a:endParaRPr lang="en-CA" b="1" dirty="0">
              <a:solidFill>
                <a:schemeClr val="bg1"/>
              </a:solidFill>
            </a:endParaRPr>
          </a:p>
          <a:p>
            <a:pPr algn="ctr"/>
            <a:r>
              <a:rPr lang="en-CA" dirty="0">
                <a:solidFill>
                  <a:schemeClr val="bg1"/>
                </a:solidFill>
              </a:rPr>
              <a:t>Data Exploration and Integration Lab (DEIL)</a:t>
            </a:r>
          </a:p>
          <a:p>
            <a:pPr algn="ctr"/>
            <a:r>
              <a:rPr lang="en-CA" dirty="0">
                <a:solidFill>
                  <a:schemeClr val="bg1"/>
                </a:solidFill>
              </a:rPr>
              <a:t>Centre for Special Business Projects (CSBP)</a:t>
            </a:r>
            <a:r>
              <a:rPr lang="en-CA" dirty="0"/>
              <a:t/>
            </a:r>
            <a:br>
              <a:rPr lang="en-CA" dirty="0"/>
            </a:br>
            <a:endParaRPr lang="en-CA" dirty="0"/>
          </a:p>
        </p:txBody>
      </p:sp>
    </p:spTree>
    <p:extLst>
      <p:ext uri="{BB962C8B-B14F-4D97-AF65-F5344CB8AC3E}">
        <p14:creationId xmlns:p14="http://schemas.microsoft.com/office/powerpoint/2010/main" val="1703205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1057275" y="1014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a:solidFill>
                  <a:schemeClr val="accent1">
                    <a:lumMod val="75000"/>
                  </a:schemeClr>
                </a:solidFill>
              </a:rPr>
              <a:t>ORS Example</a:t>
            </a:r>
            <a:endParaRPr lang="en-CA" sz="2800" b="1" dirty="0"/>
          </a:p>
        </p:txBody>
      </p:sp>
      <p:sp>
        <p:nvSpPr>
          <p:cNvPr id="5" name="TextBox 4"/>
          <p:cNvSpPr txBox="1"/>
          <p:nvPr/>
        </p:nvSpPr>
        <p:spPr>
          <a:xfrm>
            <a:off x="908330" y="1969944"/>
            <a:ext cx="5454369" cy="523220"/>
          </a:xfrm>
          <a:prstGeom prst="rect">
            <a:avLst/>
          </a:prstGeom>
          <a:noFill/>
        </p:spPr>
        <p:txBody>
          <a:bodyPr wrap="square" rtlCol="0">
            <a:spAutoFit/>
          </a:bodyPr>
          <a:lstStyle/>
          <a:p>
            <a:r>
              <a:rPr lang="en-CA" sz="1400" dirty="0" smtClean="0"/>
              <a:t>The response is another JSON file with both directions and a summary of distance and time:</a:t>
            </a:r>
            <a:endParaRPr lang="en-CA"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9" y="2493164"/>
            <a:ext cx="5834591" cy="329526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556" y="3076547"/>
            <a:ext cx="4753638" cy="400106"/>
          </a:xfrm>
          <a:prstGeom prst="rect">
            <a:avLst/>
          </a:prstGeom>
        </p:spPr>
      </p:pic>
    </p:spTree>
    <p:extLst>
      <p:ext uri="{BB962C8B-B14F-4D97-AF65-F5344CB8AC3E}">
        <p14:creationId xmlns:p14="http://schemas.microsoft.com/office/powerpoint/2010/main" val="594549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a:solidFill>
                  <a:schemeClr val="accent1">
                    <a:lumMod val="75000"/>
                  </a:schemeClr>
                </a:solidFill>
              </a:rPr>
              <a:t>ORS </a:t>
            </a:r>
            <a:r>
              <a:rPr lang="en-CA" sz="3200" b="1" dirty="0" smtClean="0">
                <a:solidFill>
                  <a:schemeClr val="accent1">
                    <a:lumMod val="75000"/>
                  </a:schemeClr>
                </a:solidFill>
              </a:rPr>
              <a:t>Example – Fun Fact</a:t>
            </a:r>
            <a:endParaRPr lang="en-CA" sz="2800" b="1" dirty="0"/>
          </a:p>
        </p:txBody>
      </p:sp>
      <p:sp>
        <p:nvSpPr>
          <p:cNvPr id="5" name="TextBox 4"/>
          <p:cNvSpPr txBox="1"/>
          <p:nvPr/>
        </p:nvSpPr>
        <p:spPr>
          <a:xfrm>
            <a:off x="238125" y="1437686"/>
            <a:ext cx="3124200" cy="1384995"/>
          </a:xfrm>
          <a:prstGeom prst="rect">
            <a:avLst/>
          </a:prstGeom>
          <a:noFill/>
        </p:spPr>
        <p:txBody>
          <a:bodyPr wrap="square" rtlCol="0">
            <a:spAutoFit/>
          </a:bodyPr>
          <a:lstStyle/>
          <a:p>
            <a:r>
              <a:rPr lang="en-CA" sz="1400" dirty="0" smtClean="0"/>
              <a:t>My team uses a local copy of OpenRouteService to compute network distances to calculate measures of access to services across Canada: </a:t>
            </a:r>
            <a:r>
              <a:rPr lang="en-CA" sz="1400" dirty="0">
                <a:hlinkClick r:id="rId3"/>
              </a:rPr>
              <a:t>https://csbp-cpse.github.io/lode-viewer/index-en.html?app=proximity</a:t>
            </a:r>
            <a:endParaRPr lang="en-CA" sz="1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382502"/>
            <a:ext cx="8162925" cy="4513273"/>
          </a:xfrm>
          <a:prstGeom prst="rect">
            <a:avLst/>
          </a:prstGeom>
        </p:spPr>
      </p:pic>
    </p:spTree>
    <p:extLst>
      <p:ext uri="{BB962C8B-B14F-4D97-AF65-F5344CB8AC3E}">
        <p14:creationId xmlns:p14="http://schemas.microsoft.com/office/powerpoint/2010/main" val="10269033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Downloading Data from Links</a:t>
            </a:r>
            <a:endParaRPr lang="en-CA" sz="2800" b="1" dirty="0"/>
          </a:p>
        </p:txBody>
      </p:sp>
      <p:sp>
        <p:nvSpPr>
          <p:cNvPr id="5" name="TextBox 4"/>
          <p:cNvSpPr txBox="1"/>
          <p:nvPr/>
        </p:nvSpPr>
        <p:spPr>
          <a:xfrm>
            <a:off x="238125" y="1561511"/>
            <a:ext cx="9763125" cy="1600438"/>
          </a:xfrm>
          <a:prstGeom prst="rect">
            <a:avLst/>
          </a:prstGeom>
          <a:noFill/>
        </p:spPr>
        <p:txBody>
          <a:bodyPr wrap="square" rtlCol="0">
            <a:spAutoFit/>
          </a:bodyPr>
          <a:lstStyle/>
          <a:p>
            <a:pPr marL="285750" indent="-285750">
              <a:buFont typeface="Arial" panose="020B0604020202020204" pitchFamily="34" charset="0"/>
              <a:buChar char="•"/>
            </a:pPr>
            <a:r>
              <a:rPr lang="en-CA" sz="1400" dirty="0" smtClean="0"/>
              <a:t>In addition to accessing APIs, you can use the requests library to download files from the internet.</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smtClean="0"/>
              <a:t>Example: Downloading transit data from OC </a:t>
            </a:r>
            <a:r>
              <a:rPr lang="en-CA" sz="1400" dirty="0" err="1" smtClean="0"/>
              <a:t>Transpo</a:t>
            </a:r>
            <a:r>
              <a:rPr lang="en-CA" sz="1400" dirty="0" smtClean="0"/>
              <a:t>: </a:t>
            </a:r>
            <a:r>
              <a:rPr lang="en-CA" sz="1400" dirty="0">
                <a:hlinkClick r:id="rId3"/>
              </a:rPr>
              <a:t>https://www.octranspo.com/en/plan-your-trip/travel-tools/developers</a:t>
            </a:r>
            <a:r>
              <a:rPr lang="en-CA" sz="1400" dirty="0" smtClean="0">
                <a:hlinkClick r:id="rId3"/>
              </a:rPr>
              <a:t>/</a:t>
            </a:r>
            <a:endParaRPr lang="en-CA" sz="1400" dirty="0" smtClean="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smtClean="0"/>
              <a:t>The GTFS (General Transit Feed Specification) file is a zipped folder containing text files in a relational database</a:t>
            </a:r>
          </a:p>
          <a:p>
            <a:pPr marL="742950" lvl="1" indent="-285750">
              <a:buFont typeface="Arial" panose="020B0604020202020204" pitchFamily="34" charset="0"/>
              <a:buChar char="•"/>
            </a:pPr>
            <a:r>
              <a:rPr lang="en-CA" sz="1400" dirty="0">
                <a:hlinkClick r:id="rId4"/>
              </a:rPr>
              <a:t>https://</a:t>
            </a:r>
            <a:r>
              <a:rPr lang="en-CA" sz="1400" dirty="0" smtClean="0">
                <a:hlinkClick r:id="rId4"/>
              </a:rPr>
              <a:t>www.octranspo.com/files/google_transit.zip</a:t>
            </a:r>
            <a:endParaRPr lang="en-CA" sz="1400" dirty="0" smtClean="0"/>
          </a:p>
          <a:p>
            <a:pPr lvl="1"/>
            <a:endParaRPr lang="en-CA" sz="1400" dirty="0" smtClean="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12" y="3285774"/>
            <a:ext cx="6811326" cy="1800476"/>
          </a:xfrm>
          <a:prstGeom prst="rect">
            <a:avLst/>
          </a:prstGeom>
        </p:spPr>
      </p:pic>
    </p:spTree>
    <p:extLst>
      <p:ext uri="{BB962C8B-B14F-4D97-AF65-F5344CB8AC3E}">
        <p14:creationId xmlns:p14="http://schemas.microsoft.com/office/powerpoint/2010/main" val="835192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Downloading Data from Links</a:t>
            </a:r>
            <a:endParaRPr lang="en-CA" sz="2800" b="1" dirty="0"/>
          </a:p>
        </p:txBody>
      </p:sp>
      <p:sp>
        <p:nvSpPr>
          <p:cNvPr id="5" name="TextBox 4"/>
          <p:cNvSpPr txBox="1"/>
          <p:nvPr/>
        </p:nvSpPr>
        <p:spPr>
          <a:xfrm>
            <a:off x="238125" y="1561511"/>
            <a:ext cx="9763125" cy="2893100"/>
          </a:xfrm>
          <a:prstGeom prst="rect">
            <a:avLst/>
          </a:prstGeom>
          <a:noFill/>
        </p:spPr>
        <p:txBody>
          <a:bodyPr wrap="square" rtlCol="0">
            <a:spAutoFit/>
          </a:bodyPr>
          <a:lstStyle/>
          <a:p>
            <a:pPr marL="285750" indent="-285750">
              <a:buFont typeface="Arial" panose="020B0604020202020204" pitchFamily="34" charset="0"/>
              <a:buChar char="•"/>
            </a:pPr>
            <a:r>
              <a:rPr lang="en-CA" sz="1400" dirty="0" smtClean="0"/>
              <a:t>I work on the Linkable Open Data Environment at Statistics Canada (</a:t>
            </a:r>
            <a:r>
              <a:rPr lang="en-CA" sz="1400" dirty="0">
                <a:hlinkClick r:id="rId3"/>
              </a:rPr>
              <a:t>https://www.statcan.gc.ca/eng/lode</a:t>
            </a:r>
            <a:r>
              <a:rPr lang="en-CA" sz="1400" dirty="0" smtClean="0"/>
              <a:t>) </a:t>
            </a:r>
          </a:p>
          <a:p>
            <a:endParaRPr lang="en-CA" sz="1400" dirty="0" smtClean="0"/>
          </a:p>
          <a:p>
            <a:pPr marL="742950" lvl="1" indent="-285750">
              <a:buFont typeface="Arial" panose="020B0604020202020204" pitchFamily="34" charset="0"/>
              <a:buChar char="•"/>
            </a:pPr>
            <a:r>
              <a:rPr lang="en-CA" sz="1400" dirty="0" smtClean="0"/>
              <a:t>We standardise and re-release open data, so far have released databases of building polygons and educational facilities.</a:t>
            </a:r>
          </a:p>
          <a:p>
            <a:pPr marL="742950" lvl="1" indent="-285750">
              <a:buFont typeface="Arial" panose="020B0604020202020204" pitchFamily="34" charset="0"/>
              <a:buChar char="•"/>
            </a:pPr>
            <a:r>
              <a:rPr lang="en-CA" sz="1400" dirty="0" smtClean="0"/>
              <a:t>Work in development is on our Github: </a:t>
            </a:r>
            <a:r>
              <a:rPr lang="en-CA" sz="1400" dirty="0">
                <a:hlinkClick r:id="rId4"/>
              </a:rPr>
              <a:t>https://github.com/CSBP-CPSE/LODE-ECDO</a:t>
            </a:r>
            <a:endParaRPr lang="en-CA" sz="1400" dirty="0" smtClean="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smtClean="0"/>
              <a:t>If you’re interested in transit data, we’ve compiled nearly 100 sources, most of which can be downloaded with an Open License.</a:t>
            </a:r>
          </a:p>
          <a:p>
            <a:endParaRPr lang="en-CA" sz="1400" dirty="0" smtClean="0"/>
          </a:p>
          <a:p>
            <a:pPr marL="742950" lvl="1" indent="-285750">
              <a:buFont typeface="Arial" panose="020B0604020202020204" pitchFamily="34" charset="0"/>
              <a:buChar char="•"/>
            </a:pPr>
            <a:r>
              <a:rPr lang="en-CA" sz="1400" dirty="0">
                <a:hlinkClick r:id="rId5"/>
              </a:rPr>
              <a:t>https://</a:t>
            </a:r>
            <a:r>
              <a:rPr lang="en-CA" sz="1400" dirty="0" smtClean="0">
                <a:hlinkClick r:id="rId5"/>
              </a:rPr>
              <a:t>github.com/CSBP-CPSE/LODE-ECDO/tree/master/sources/Transit/GTFS/Collection</a:t>
            </a:r>
            <a:endParaRPr lang="en-CA" sz="1400" dirty="0" smtClean="0"/>
          </a:p>
          <a:p>
            <a:pPr marL="742950" lvl="1" indent="-285750">
              <a:buFont typeface="Arial" panose="020B0604020202020204" pitchFamily="34" charset="0"/>
              <a:buChar char="•"/>
            </a:pPr>
            <a:r>
              <a:rPr lang="en-CA" sz="1400" dirty="0" smtClean="0"/>
              <a:t>This link also contains a Python code that downloads the GTFS files into </a:t>
            </a:r>
            <a:r>
              <a:rPr lang="en-CA" sz="1400" dirty="0" err="1" smtClean="0"/>
              <a:t>Prov</a:t>
            </a:r>
            <a:r>
              <a:rPr lang="en-CA" sz="1400" dirty="0" smtClean="0"/>
              <a:t>/City directories and produces READMEs with attribution*</a:t>
            </a:r>
          </a:p>
          <a:p>
            <a:pPr lvl="1"/>
            <a:endParaRPr lang="en-CA" sz="1400" dirty="0" smtClean="0"/>
          </a:p>
          <a:p>
            <a:pPr marL="285750" indent="-285750">
              <a:buFont typeface="Arial" panose="020B0604020202020204" pitchFamily="34" charset="0"/>
              <a:buChar char="•"/>
            </a:pPr>
            <a:r>
              <a:rPr lang="en-CA" sz="1400" dirty="0" smtClean="0"/>
              <a:t>Note that, in your projects, you should source and provide attribution for any data you use!</a:t>
            </a:r>
          </a:p>
          <a:p>
            <a:pPr lvl="1"/>
            <a:endParaRPr lang="en-CA" sz="1400" dirty="0" smtClean="0"/>
          </a:p>
        </p:txBody>
      </p:sp>
    </p:spTree>
    <p:extLst>
      <p:ext uri="{BB962C8B-B14F-4D97-AF65-F5344CB8AC3E}">
        <p14:creationId xmlns:p14="http://schemas.microsoft.com/office/powerpoint/2010/main" val="1432615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Basic Web Scraping</a:t>
            </a:r>
            <a:endParaRPr lang="en-CA" sz="2800" b="1" dirty="0"/>
          </a:p>
        </p:txBody>
      </p:sp>
      <p:sp>
        <p:nvSpPr>
          <p:cNvPr id="5" name="TextBox 4"/>
          <p:cNvSpPr txBox="1"/>
          <p:nvPr/>
        </p:nvSpPr>
        <p:spPr>
          <a:xfrm>
            <a:off x="238125" y="1561511"/>
            <a:ext cx="9763125" cy="4616648"/>
          </a:xfrm>
          <a:prstGeom prst="rect">
            <a:avLst/>
          </a:prstGeom>
          <a:noFill/>
        </p:spPr>
        <p:txBody>
          <a:bodyPr wrap="square" rtlCol="0">
            <a:spAutoFit/>
          </a:bodyPr>
          <a:lstStyle/>
          <a:p>
            <a:pPr marL="285750" indent="-285750">
              <a:buFont typeface="Arial" panose="020B0604020202020204" pitchFamily="34" charset="0"/>
              <a:buChar char="•"/>
            </a:pPr>
            <a:r>
              <a:rPr lang="en-CA" sz="1400" dirty="0" smtClean="0"/>
              <a:t>By web scraping, I mean parsing data from a web page from the underlying html.</a:t>
            </a:r>
          </a:p>
          <a:p>
            <a:pPr marL="285750" indent="-285750">
              <a:buFont typeface="Arial" panose="020B0604020202020204" pitchFamily="34" charset="0"/>
              <a:buChar char="•"/>
            </a:pPr>
            <a:endParaRPr lang="en-CA" sz="1400" dirty="0" smtClean="0"/>
          </a:p>
          <a:p>
            <a:pPr marL="285750" indent="-285750">
              <a:buFont typeface="Arial" panose="020B0604020202020204" pitchFamily="34" charset="0"/>
              <a:buChar char="•"/>
            </a:pPr>
            <a:r>
              <a:rPr lang="en-CA" sz="1400" dirty="0" smtClean="0"/>
              <a:t>When web scraping, </a:t>
            </a:r>
            <a:r>
              <a:rPr lang="en-CA" sz="1400" b="1" dirty="0" smtClean="0"/>
              <a:t>be respectful</a:t>
            </a:r>
            <a:r>
              <a:rPr lang="en-CA" sz="1400" dirty="0" smtClean="0"/>
              <a:t>:</a:t>
            </a:r>
          </a:p>
          <a:p>
            <a:pPr marL="742950" lvl="1" indent="-285750">
              <a:buFont typeface="Arial" panose="020B0604020202020204" pitchFamily="34" charset="0"/>
              <a:buChar char="•"/>
            </a:pPr>
            <a:r>
              <a:rPr lang="en-CA" sz="1400" dirty="0" smtClean="0"/>
              <a:t>Websites aren’t typically designed to handle requests with the speed that machines can send them, so if you need to extract information from the same site repeatedly, make sure to build delays in to your code.</a:t>
            </a:r>
          </a:p>
          <a:p>
            <a:pPr marL="742950" lvl="1" indent="-285750">
              <a:buFont typeface="Arial" panose="020B0604020202020204" pitchFamily="34" charset="0"/>
              <a:buChar char="•"/>
            </a:pPr>
            <a:r>
              <a:rPr lang="en-CA" sz="1400" dirty="0" smtClean="0"/>
              <a:t>Scrape during off-peak hours if possible</a:t>
            </a:r>
          </a:p>
          <a:p>
            <a:pPr marL="742950" lvl="1" indent="-285750">
              <a:buFont typeface="Arial" panose="020B0604020202020204" pitchFamily="34" charset="0"/>
              <a:buChar char="•"/>
            </a:pPr>
            <a:r>
              <a:rPr lang="en-CA" sz="1400" dirty="0" smtClean="0"/>
              <a:t>Be transparent – do not make attempts to disguise who you are</a:t>
            </a:r>
          </a:p>
          <a:p>
            <a:endParaRPr lang="en-CA" sz="1400" dirty="0" smtClean="0"/>
          </a:p>
          <a:p>
            <a:pPr marL="285750" indent="-285750">
              <a:buFont typeface="Arial" panose="020B0604020202020204" pitchFamily="34" charset="0"/>
              <a:buChar char="•"/>
            </a:pPr>
            <a:r>
              <a:rPr lang="en-CA" sz="1400" dirty="0" smtClean="0"/>
              <a:t>Similarly, many webpages have a robots.txt file, or terms and conditions, that indicate whether they accept web scrapers. You should abide by these restrictions if they exist.</a:t>
            </a:r>
          </a:p>
          <a:p>
            <a:endParaRPr lang="en-CA" sz="1400" dirty="0"/>
          </a:p>
          <a:p>
            <a:pPr marL="285750" indent="-285750">
              <a:buFont typeface="Arial" panose="020B0604020202020204" pitchFamily="34" charset="0"/>
              <a:buChar char="•"/>
            </a:pPr>
            <a:r>
              <a:rPr lang="en-CA" sz="1400" dirty="0" smtClean="0"/>
              <a:t>In this example, we’re going to parse energy data for Alberta from the Alberta Electric System Operator (AESO) which is published in tables and regularly updated. We’ll extract data for one table, and save it in a CSV.</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smtClean="0"/>
              <a:t>The page is here: </a:t>
            </a:r>
            <a:r>
              <a:rPr lang="en-CA" sz="1400" dirty="0">
                <a:hlinkClick r:id="rId3"/>
              </a:rPr>
              <a:t>http://</a:t>
            </a:r>
            <a:r>
              <a:rPr lang="en-CA" sz="1400" dirty="0" smtClean="0">
                <a:hlinkClick r:id="rId3"/>
              </a:rPr>
              <a:t>ets.aeso.ca/ets_web/ip/Market/Reports/CSDReportServlet</a:t>
            </a:r>
            <a:endParaRPr lang="en-CA" sz="1400" dirty="0" smtClean="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smtClean="0"/>
              <a:t>I recommend to save the page locally, so that while you are learning and have to re-run your script, you don’t re-visit the webpage and send unnecessary requests.</a:t>
            </a:r>
          </a:p>
          <a:p>
            <a:pPr marL="742950" lvl="1" indent="-285750">
              <a:buFont typeface="Arial" panose="020B0604020202020204" pitchFamily="34" charset="0"/>
              <a:buChar char="•"/>
            </a:pPr>
            <a:r>
              <a:rPr lang="en-CA" sz="1400" dirty="0" smtClean="0"/>
              <a:t>Right click on page and “save as” </a:t>
            </a:r>
          </a:p>
          <a:p>
            <a:pPr lvl="1"/>
            <a:endParaRPr lang="en-CA" sz="1400" dirty="0" smtClean="0"/>
          </a:p>
          <a:p>
            <a:pPr lvl="1"/>
            <a:endParaRPr lang="en-CA" sz="1400" dirty="0" smtClean="0"/>
          </a:p>
        </p:txBody>
      </p:sp>
    </p:spTree>
    <p:extLst>
      <p:ext uri="{BB962C8B-B14F-4D97-AF65-F5344CB8AC3E}">
        <p14:creationId xmlns:p14="http://schemas.microsoft.com/office/powerpoint/2010/main" val="9893933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Basic Web Scraping</a:t>
            </a:r>
            <a:endParaRPr lang="en-CA" sz="2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 y="1583459"/>
            <a:ext cx="8615223" cy="3550516"/>
          </a:xfrm>
          <a:prstGeom prst="rect">
            <a:avLst/>
          </a:prstGeom>
        </p:spPr>
      </p:pic>
      <p:sp>
        <p:nvSpPr>
          <p:cNvPr id="6" name="TextBox 5"/>
          <p:cNvSpPr txBox="1"/>
          <p:nvPr/>
        </p:nvSpPr>
        <p:spPr>
          <a:xfrm>
            <a:off x="9210675" y="1914524"/>
            <a:ext cx="2333625" cy="2308324"/>
          </a:xfrm>
          <a:prstGeom prst="rect">
            <a:avLst/>
          </a:prstGeom>
          <a:noFill/>
        </p:spPr>
        <p:txBody>
          <a:bodyPr wrap="square" rtlCol="0">
            <a:spAutoFit/>
          </a:bodyPr>
          <a:lstStyle/>
          <a:p>
            <a:pPr marL="285750" indent="-285750">
              <a:buFont typeface="Arial" panose="020B0604020202020204" pitchFamily="34" charset="0"/>
              <a:buChar char="•"/>
            </a:pPr>
            <a:r>
              <a:rPr lang="en-CA" sz="1600" dirty="0" smtClean="0"/>
              <a:t>The page has many tables</a:t>
            </a:r>
          </a:p>
          <a:p>
            <a:pPr marL="285750" indent="-285750">
              <a:buFont typeface="Arial" panose="020B0604020202020204" pitchFamily="34" charset="0"/>
              <a:buChar char="•"/>
            </a:pPr>
            <a:endParaRPr lang="en-CA" sz="1600" dirty="0" smtClean="0"/>
          </a:p>
          <a:p>
            <a:pPr marL="285750" indent="-285750">
              <a:buFont typeface="Arial" panose="020B0604020202020204" pitchFamily="34" charset="0"/>
              <a:buChar char="•"/>
            </a:pPr>
            <a:r>
              <a:rPr lang="en-CA" sz="1600" dirty="0" smtClean="0"/>
              <a:t>Updated regularly</a:t>
            </a:r>
          </a:p>
          <a:p>
            <a:pPr marL="742950" lvl="1" indent="-285750">
              <a:buFont typeface="Arial" panose="020B0604020202020204" pitchFamily="34" charset="0"/>
              <a:buChar char="•"/>
            </a:pPr>
            <a:endParaRPr lang="en-CA" sz="1600" dirty="0" smtClean="0"/>
          </a:p>
          <a:p>
            <a:pPr marL="742950" lvl="1" indent="-285750">
              <a:buFont typeface="Arial" panose="020B0604020202020204" pitchFamily="34" charset="0"/>
              <a:buChar char="•"/>
            </a:pPr>
            <a:r>
              <a:rPr lang="en-CA" sz="1600" dirty="0" smtClean="0"/>
              <a:t>Has a “Last Update” field that we should probably retain.</a:t>
            </a:r>
            <a:endParaRPr lang="en-CA" sz="1600" dirty="0"/>
          </a:p>
        </p:txBody>
      </p:sp>
    </p:spTree>
    <p:extLst>
      <p:ext uri="{BB962C8B-B14F-4D97-AF65-F5344CB8AC3E}">
        <p14:creationId xmlns:p14="http://schemas.microsoft.com/office/powerpoint/2010/main" val="1419161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Basic Web Scraping</a:t>
            </a:r>
            <a:endParaRPr lang="en-CA" sz="2800" b="1" dirty="0"/>
          </a:p>
        </p:txBody>
      </p:sp>
      <p:sp>
        <p:nvSpPr>
          <p:cNvPr id="6" name="TextBox 5"/>
          <p:cNvSpPr txBox="1"/>
          <p:nvPr/>
        </p:nvSpPr>
        <p:spPr>
          <a:xfrm>
            <a:off x="8020050" y="1035588"/>
            <a:ext cx="3124200" cy="3046988"/>
          </a:xfrm>
          <a:prstGeom prst="rect">
            <a:avLst/>
          </a:prstGeom>
          <a:noFill/>
        </p:spPr>
        <p:txBody>
          <a:bodyPr wrap="square" rtlCol="0">
            <a:spAutoFit/>
          </a:bodyPr>
          <a:lstStyle/>
          <a:p>
            <a:pPr marL="285750" indent="-285750">
              <a:buFont typeface="Arial" panose="020B0604020202020204" pitchFamily="34" charset="0"/>
              <a:buChar char="•"/>
            </a:pPr>
            <a:r>
              <a:rPr lang="en-CA" sz="1600" dirty="0" smtClean="0"/>
              <a:t>We’re using </a:t>
            </a:r>
            <a:r>
              <a:rPr lang="en-CA" sz="1600" dirty="0" err="1" smtClean="0"/>
              <a:t>BeautifulSoup</a:t>
            </a:r>
            <a:r>
              <a:rPr lang="en-CA" sz="1600" dirty="0" smtClean="0"/>
              <a:t> to parse the html</a:t>
            </a:r>
          </a:p>
          <a:p>
            <a:pPr marL="285750" indent="-285750">
              <a:buFont typeface="Arial" panose="020B0604020202020204" pitchFamily="34" charset="0"/>
              <a:buChar char="•"/>
            </a:pPr>
            <a:endParaRPr lang="en-CA" sz="1600" dirty="0" smtClean="0"/>
          </a:p>
          <a:p>
            <a:pPr marL="285750" indent="-285750">
              <a:buFont typeface="Arial" panose="020B0604020202020204" pitchFamily="34" charset="0"/>
              <a:buChar char="•"/>
            </a:pPr>
            <a:r>
              <a:rPr lang="en-CA" sz="1600" dirty="0" smtClean="0"/>
              <a:t>Most common functions are ‘find’ and ‘</a:t>
            </a:r>
            <a:r>
              <a:rPr lang="en-CA" sz="1600" dirty="0" err="1" smtClean="0"/>
              <a:t>find_all</a:t>
            </a:r>
            <a:r>
              <a:rPr lang="en-CA" sz="1600" dirty="0" smtClean="0"/>
              <a:t>’, which find the first example of something, or all examples of something</a:t>
            </a:r>
          </a:p>
          <a:p>
            <a:pPr marL="285750" indent="-285750">
              <a:buFont typeface="Arial" panose="020B0604020202020204" pitchFamily="34" charset="0"/>
              <a:buChar char="•"/>
            </a:pPr>
            <a:endParaRPr lang="en-CA" sz="1600" dirty="0" smtClean="0"/>
          </a:p>
          <a:p>
            <a:pPr marL="285750" indent="-285750">
              <a:buFont typeface="Arial" panose="020B0604020202020204" pitchFamily="34" charset="0"/>
              <a:buChar char="•"/>
            </a:pPr>
            <a:r>
              <a:rPr lang="en-CA" sz="1600" dirty="0" smtClean="0"/>
              <a:t>In this section we’re finding text, but it’s more common to search for html tags, or combinations of tags and text</a:t>
            </a:r>
            <a:endParaRPr lang="en-CA"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14" y="1604786"/>
            <a:ext cx="7497221" cy="25244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26" y="4648159"/>
            <a:ext cx="4105848" cy="590632"/>
          </a:xfrm>
          <a:prstGeom prst="rect">
            <a:avLst/>
          </a:prstGeom>
        </p:spPr>
      </p:pic>
      <p:sp>
        <p:nvSpPr>
          <p:cNvPr id="9" name="TextBox 8"/>
          <p:cNvSpPr txBox="1"/>
          <p:nvPr/>
        </p:nvSpPr>
        <p:spPr>
          <a:xfrm>
            <a:off x="4586574" y="4943475"/>
            <a:ext cx="6049541" cy="369332"/>
          </a:xfrm>
          <a:prstGeom prst="rect">
            <a:avLst/>
          </a:prstGeom>
          <a:noFill/>
        </p:spPr>
        <p:txBody>
          <a:bodyPr wrap="none" rtlCol="0">
            <a:spAutoFit/>
          </a:bodyPr>
          <a:lstStyle/>
          <a:p>
            <a:r>
              <a:rPr lang="en-CA" dirty="0" smtClean="0"/>
              <a:t>Unintended consequence of my split – lost minutes after “07”!</a:t>
            </a:r>
            <a:endParaRPr lang="en-CA" dirty="0"/>
          </a:p>
        </p:txBody>
      </p:sp>
    </p:spTree>
    <p:extLst>
      <p:ext uri="{BB962C8B-B14F-4D97-AF65-F5344CB8AC3E}">
        <p14:creationId xmlns:p14="http://schemas.microsoft.com/office/powerpoint/2010/main" val="32695436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Basic Web Scraping</a:t>
            </a:r>
            <a:endParaRPr lang="en-CA" sz="2800" b="1" dirty="0"/>
          </a:p>
        </p:txBody>
      </p:sp>
      <p:sp>
        <p:nvSpPr>
          <p:cNvPr id="6" name="TextBox 5"/>
          <p:cNvSpPr txBox="1"/>
          <p:nvPr/>
        </p:nvSpPr>
        <p:spPr>
          <a:xfrm>
            <a:off x="333374" y="4312188"/>
            <a:ext cx="11096625" cy="1323439"/>
          </a:xfrm>
          <a:prstGeom prst="rect">
            <a:avLst/>
          </a:prstGeom>
          <a:noFill/>
        </p:spPr>
        <p:txBody>
          <a:bodyPr wrap="square" rtlCol="0">
            <a:spAutoFit/>
          </a:bodyPr>
          <a:lstStyle/>
          <a:p>
            <a:pPr marL="285750" indent="-285750">
              <a:buFont typeface="Arial" panose="020B0604020202020204" pitchFamily="34" charset="0"/>
              <a:buChar char="•"/>
            </a:pPr>
            <a:r>
              <a:rPr lang="en-CA" sz="1600" dirty="0" smtClean="0"/>
              <a:t>In Chrome, use ‘Inspect’ to see the html structure of part of a web page</a:t>
            </a:r>
          </a:p>
          <a:p>
            <a:pPr marL="285750" indent="-285750">
              <a:buFont typeface="Arial" panose="020B0604020202020204" pitchFamily="34" charset="0"/>
              <a:buChar char="•"/>
            </a:pPr>
            <a:endParaRPr lang="en-CA" sz="1600" dirty="0" smtClean="0"/>
          </a:p>
          <a:p>
            <a:pPr marL="285750" indent="-285750">
              <a:buFont typeface="Arial" panose="020B0604020202020204" pitchFamily="34" charset="0"/>
              <a:buChar char="•"/>
            </a:pPr>
            <a:r>
              <a:rPr lang="en-CA" sz="1600" dirty="0" smtClean="0"/>
              <a:t>We can see the table is in a tag “&lt;</a:t>
            </a:r>
            <a:r>
              <a:rPr lang="en-CA" sz="1600" dirty="0" err="1" smtClean="0"/>
              <a:t>tbody</a:t>
            </a:r>
            <a:r>
              <a:rPr lang="en-CA" sz="1600" dirty="0" smtClean="0"/>
              <a:t>&gt;”, with rows tagged “&lt;</a:t>
            </a:r>
            <a:r>
              <a:rPr lang="en-CA" sz="1600" dirty="0" err="1" smtClean="0"/>
              <a:t>tr</a:t>
            </a:r>
            <a:r>
              <a:rPr lang="en-CA" sz="1600" dirty="0" smtClean="0"/>
              <a:t>&gt;” and column elements tagged “&lt;td&gt;”</a:t>
            </a:r>
          </a:p>
          <a:p>
            <a:pPr marL="285750" indent="-285750">
              <a:buFont typeface="Arial" panose="020B0604020202020204" pitchFamily="34" charset="0"/>
              <a:buChar char="•"/>
            </a:pPr>
            <a:endParaRPr lang="en-CA" sz="1600" dirty="0" smtClean="0"/>
          </a:p>
          <a:p>
            <a:endParaRPr lang="en-CA"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 y="1809705"/>
            <a:ext cx="10058400" cy="2272871"/>
          </a:xfrm>
          <a:prstGeom prst="rect">
            <a:avLst/>
          </a:prstGeom>
        </p:spPr>
      </p:pic>
    </p:spTree>
    <p:extLst>
      <p:ext uri="{BB962C8B-B14F-4D97-AF65-F5344CB8AC3E}">
        <p14:creationId xmlns:p14="http://schemas.microsoft.com/office/powerpoint/2010/main" val="859646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Basic Web Scraping</a:t>
            </a:r>
            <a:endParaRPr lang="en-CA" sz="2800" b="1" dirty="0"/>
          </a:p>
        </p:txBody>
      </p:sp>
      <p:sp>
        <p:nvSpPr>
          <p:cNvPr id="6" name="TextBox 5"/>
          <p:cNvSpPr txBox="1"/>
          <p:nvPr/>
        </p:nvSpPr>
        <p:spPr>
          <a:xfrm>
            <a:off x="333374" y="4312188"/>
            <a:ext cx="11096625" cy="1077218"/>
          </a:xfrm>
          <a:prstGeom prst="rect">
            <a:avLst/>
          </a:prstGeom>
          <a:noFill/>
        </p:spPr>
        <p:txBody>
          <a:bodyPr wrap="square" rtlCol="0">
            <a:spAutoFit/>
          </a:bodyPr>
          <a:lstStyle/>
          <a:p>
            <a:pPr marL="285750" indent="-285750">
              <a:buFont typeface="Arial" panose="020B0604020202020204" pitchFamily="34" charset="0"/>
              <a:buChar char="•"/>
            </a:pPr>
            <a:r>
              <a:rPr lang="en-CA" sz="1600" dirty="0" smtClean="0"/>
              <a:t>How do we find the table we want to apply the function to? </a:t>
            </a:r>
          </a:p>
          <a:p>
            <a:pPr marL="742950" lvl="1" indent="-285750">
              <a:buFont typeface="Arial" panose="020B0604020202020204" pitchFamily="34" charset="0"/>
              <a:buChar char="•"/>
            </a:pPr>
            <a:r>
              <a:rPr lang="en-CA" sz="1600" dirty="0" smtClean="0"/>
              <a:t>It turns out, nearly every element on the webpage is using the ‘</a:t>
            </a:r>
            <a:r>
              <a:rPr lang="en-CA" sz="1600" dirty="0" err="1" smtClean="0"/>
              <a:t>tbody</a:t>
            </a:r>
            <a:r>
              <a:rPr lang="en-CA" sz="1600" dirty="0" smtClean="0"/>
              <a:t>’ tag, not just the obvious tables.</a:t>
            </a:r>
          </a:p>
          <a:p>
            <a:pPr marL="285750" indent="-285750">
              <a:buFont typeface="Arial" panose="020B0604020202020204" pitchFamily="34" charset="0"/>
              <a:buChar char="•"/>
            </a:pPr>
            <a:endParaRPr lang="en-CA" sz="1600" dirty="0" smtClean="0"/>
          </a:p>
          <a:p>
            <a:endParaRPr lang="en-CA"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73" y="1585768"/>
            <a:ext cx="4867954" cy="2067213"/>
          </a:xfrm>
          <a:prstGeom prst="rect">
            <a:avLst/>
          </a:prstGeom>
        </p:spPr>
      </p:pic>
      <p:sp>
        <p:nvSpPr>
          <p:cNvPr id="5" name="TextBox 4"/>
          <p:cNvSpPr txBox="1"/>
          <p:nvPr/>
        </p:nvSpPr>
        <p:spPr>
          <a:xfrm>
            <a:off x="5981700" y="1733550"/>
            <a:ext cx="5962650" cy="2031325"/>
          </a:xfrm>
          <a:prstGeom prst="rect">
            <a:avLst/>
          </a:prstGeom>
          <a:noFill/>
        </p:spPr>
        <p:txBody>
          <a:bodyPr wrap="square" rtlCol="0">
            <a:spAutoFit/>
          </a:bodyPr>
          <a:lstStyle/>
          <a:p>
            <a:r>
              <a:rPr lang="en-CA" dirty="0" smtClean="0"/>
              <a:t>Once you’ve found a table, this function does the following:</a:t>
            </a:r>
          </a:p>
          <a:p>
            <a:pPr marL="285750" indent="-285750">
              <a:buFont typeface="Arial" panose="020B0604020202020204" pitchFamily="34" charset="0"/>
              <a:buChar char="•"/>
            </a:pPr>
            <a:r>
              <a:rPr lang="en-CA" dirty="0" smtClean="0"/>
              <a:t>Finds all rows (‘</a:t>
            </a:r>
            <a:r>
              <a:rPr lang="en-CA" dirty="0" err="1" smtClean="0"/>
              <a:t>tr</a:t>
            </a:r>
            <a:r>
              <a:rPr lang="en-CA" dirty="0" smtClean="0"/>
              <a:t>’ tags)</a:t>
            </a:r>
          </a:p>
          <a:p>
            <a:pPr marL="285750" indent="-285750">
              <a:buFont typeface="Arial" panose="020B0604020202020204" pitchFamily="34" charset="0"/>
              <a:buChar char="•"/>
            </a:pPr>
            <a:r>
              <a:rPr lang="en-CA" dirty="0" smtClean="0"/>
              <a:t>Finds all columns within that row (‘td’ tags)</a:t>
            </a:r>
          </a:p>
          <a:p>
            <a:pPr marL="285750" indent="-285750">
              <a:buFont typeface="Arial" panose="020B0604020202020204" pitchFamily="34" charset="0"/>
              <a:buChar char="•"/>
            </a:pPr>
            <a:r>
              <a:rPr lang="en-CA" dirty="0" smtClean="0"/>
              <a:t>Appends columns to a list, so that each row is represented as a list of elements</a:t>
            </a:r>
          </a:p>
          <a:p>
            <a:pPr marL="285750" indent="-285750">
              <a:buFont typeface="Arial" panose="020B0604020202020204" pitchFamily="34" charset="0"/>
              <a:buChar char="•"/>
            </a:pPr>
            <a:r>
              <a:rPr lang="en-CA" dirty="0" smtClean="0"/>
              <a:t>Appends row lists to a table list, so that a table is represented as a list of lists.</a:t>
            </a:r>
            <a:endParaRPr lang="en-CA" dirty="0"/>
          </a:p>
        </p:txBody>
      </p:sp>
    </p:spTree>
    <p:extLst>
      <p:ext uri="{BB962C8B-B14F-4D97-AF65-F5344CB8AC3E}">
        <p14:creationId xmlns:p14="http://schemas.microsoft.com/office/powerpoint/2010/main" val="690598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Basic Web Scraping</a:t>
            </a:r>
            <a:endParaRPr lang="en-CA" sz="2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38" y="1503145"/>
            <a:ext cx="7697274" cy="13717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7225" y="1380536"/>
            <a:ext cx="3200847" cy="191479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57" y="3295328"/>
            <a:ext cx="4734586" cy="2010056"/>
          </a:xfrm>
          <a:prstGeom prst="rect">
            <a:avLst/>
          </a:prstGeom>
        </p:spPr>
      </p:pic>
      <p:sp>
        <p:nvSpPr>
          <p:cNvPr id="9" name="TextBox 8"/>
          <p:cNvSpPr txBox="1"/>
          <p:nvPr/>
        </p:nvSpPr>
        <p:spPr>
          <a:xfrm>
            <a:off x="6210300" y="3800474"/>
            <a:ext cx="5705475" cy="646331"/>
          </a:xfrm>
          <a:prstGeom prst="rect">
            <a:avLst/>
          </a:prstGeom>
          <a:noFill/>
        </p:spPr>
        <p:txBody>
          <a:bodyPr wrap="square" rtlCol="0">
            <a:spAutoFit/>
          </a:bodyPr>
          <a:lstStyle/>
          <a:p>
            <a:r>
              <a:rPr lang="en-CA" dirty="0" smtClean="0"/>
              <a:t>We have found the Summary Table’s </a:t>
            </a:r>
            <a:r>
              <a:rPr lang="en-CA" dirty="0" err="1" smtClean="0"/>
              <a:t>tbody</a:t>
            </a:r>
            <a:r>
              <a:rPr lang="en-CA" dirty="0" smtClean="0"/>
              <a:t> tag, now we can pass it through our function to clean it.</a:t>
            </a:r>
            <a:endParaRPr lang="en-CA" dirty="0"/>
          </a:p>
        </p:txBody>
      </p:sp>
    </p:spTree>
    <p:extLst>
      <p:ext uri="{BB962C8B-B14F-4D97-AF65-F5344CB8AC3E}">
        <p14:creationId xmlns:p14="http://schemas.microsoft.com/office/powerpoint/2010/main" val="3723486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CA" sz="3200" b="1" dirty="0">
                <a:solidFill>
                  <a:schemeClr val="accent1">
                    <a:lumMod val="75000"/>
                  </a:schemeClr>
                </a:solidFill>
              </a:rPr>
              <a:t>Motivation</a:t>
            </a:r>
          </a:p>
        </p:txBody>
      </p:sp>
      <p:sp>
        <p:nvSpPr>
          <p:cNvPr id="4" name="Content Placeholder 3"/>
          <p:cNvSpPr>
            <a:spLocks noGrp="1"/>
          </p:cNvSpPr>
          <p:nvPr>
            <p:ph idx="1"/>
            <p:custDataLst>
              <p:tags r:id="rId2"/>
            </p:custDataLst>
          </p:nvPr>
        </p:nvSpPr>
        <p:spPr/>
        <p:txBody>
          <a:bodyPr/>
          <a:lstStyle/>
          <a:p>
            <a:r>
              <a:rPr lang="en-CA" sz="1800" dirty="0"/>
              <a:t>There’s a decent chance at some point you may need to acquire structured or unstructured data from the internet, and maybe even automate the process</a:t>
            </a:r>
          </a:p>
          <a:p>
            <a:pPr marL="270000" lvl="1"/>
            <a:r>
              <a:rPr lang="en-CA" sz="1800" dirty="0"/>
              <a:t>We can help you hit the ground running with a few working examples</a:t>
            </a:r>
          </a:p>
          <a:p>
            <a:pPr marL="270000" lvl="1"/>
            <a:r>
              <a:rPr lang="en-CA" sz="1800" dirty="0"/>
              <a:t>Topics covered: </a:t>
            </a:r>
          </a:p>
          <a:p>
            <a:pPr marL="612900" lvl="2"/>
            <a:r>
              <a:rPr lang="en-CA" sz="1650" dirty="0"/>
              <a:t>Requesting data from APIs (</a:t>
            </a:r>
            <a:r>
              <a:rPr lang="en-CA" sz="1650" i="1" dirty="0"/>
              <a:t>Application Program Interface)</a:t>
            </a:r>
            <a:endParaRPr lang="en-CA" sz="1650" dirty="0"/>
          </a:p>
          <a:p>
            <a:pPr marL="612900" lvl="2"/>
            <a:r>
              <a:rPr lang="en-CA" sz="1650" dirty="0"/>
              <a:t>Automating downloading data </a:t>
            </a:r>
            <a:r>
              <a:rPr lang="en-CA" sz="1650" dirty="0" smtClean="0"/>
              <a:t>from links</a:t>
            </a:r>
            <a:endParaRPr lang="en-CA" sz="1650" dirty="0"/>
          </a:p>
          <a:p>
            <a:pPr marL="612900" lvl="2"/>
            <a:r>
              <a:rPr lang="en-CA" sz="1650" dirty="0"/>
              <a:t>Simple webscraping</a:t>
            </a:r>
          </a:p>
          <a:p>
            <a:pPr marL="612900" lvl="2"/>
            <a:endParaRPr lang="en-CA" sz="1650" dirty="0"/>
          </a:p>
          <a:p>
            <a:pPr marL="441450" lvl="2" indent="0">
              <a:buNone/>
            </a:pPr>
            <a:r>
              <a:rPr lang="en-CA" sz="1650" dirty="0"/>
              <a:t>The codes and presentation are available at the CANDEV github</a:t>
            </a:r>
            <a:r>
              <a:rPr lang="en-CA" sz="1650" dirty="0" smtClean="0"/>
              <a:t>:</a:t>
            </a:r>
          </a:p>
          <a:p>
            <a:pPr marL="441450" lvl="2" indent="0">
              <a:buNone/>
            </a:pPr>
            <a:r>
              <a:rPr lang="en-CA" sz="1800" dirty="0">
                <a:hlinkClick r:id="rId4"/>
              </a:rPr>
              <a:t>https://github.com/CANDEV-OTTAWA-2020-WORKSHOPS-ORG/</a:t>
            </a:r>
            <a:endParaRPr lang="en-CA" sz="1650" dirty="0"/>
          </a:p>
          <a:p>
            <a:pPr marL="441450" lvl="2" indent="0">
              <a:buNone/>
            </a:pPr>
            <a:endParaRPr lang="en-CA" sz="1650" dirty="0"/>
          </a:p>
          <a:p>
            <a:pPr marL="441450" lvl="2" indent="0">
              <a:buNone/>
            </a:pPr>
            <a:r>
              <a:rPr lang="en-CA" sz="1650" dirty="0"/>
              <a:t>We’ll be using Python 3, and the Requests and </a:t>
            </a:r>
            <a:r>
              <a:rPr lang="en-CA" sz="1650" dirty="0" err="1"/>
              <a:t>BeautifulSoup</a:t>
            </a:r>
            <a:r>
              <a:rPr lang="en-CA" sz="1650" dirty="0"/>
              <a:t> packages.</a:t>
            </a:r>
          </a:p>
          <a:p>
            <a:endParaRPr lang="en-CA" dirty="0"/>
          </a:p>
        </p:txBody>
      </p:sp>
    </p:spTree>
    <p:extLst>
      <p:ext uri="{BB962C8B-B14F-4D97-AF65-F5344CB8AC3E}">
        <p14:creationId xmlns:p14="http://schemas.microsoft.com/office/powerpoint/2010/main" val="7979135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Basic Web Scraping</a:t>
            </a:r>
            <a:endParaRPr lang="en-CA" sz="28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075" y="990253"/>
            <a:ext cx="3200847" cy="191479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65" y="1642983"/>
            <a:ext cx="4258269" cy="113363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334" y="2905045"/>
            <a:ext cx="7392432" cy="1143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6458" y="3667021"/>
            <a:ext cx="3467584" cy="1486107"/>
          </a:xfrm>
          <a:prstGeom prst="rect">
            <a:avLst/>
          </a:prstGeom>
        </p:spPr>
      </p:pic>
    </p:spTree>
    <p:extLst>
      <p:ext uri="{BB962C8B-B14F-4D97-AF65-F5344CB8AC3E}">
        <p14:creationId xmlns:p14="http://schemas.microsoft.com/office/powerpoint/2010/main" val="679184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238125" y="633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smtClean="0">
                <a:solidFill>
                  <a:schemeClr val="accent1">
                    <a:lumMod val="75000"/>
                  </a:schemeClr>
                </a:solidFill>
              </a:rPr>
              <a:t>Basic Web Scraping</a:t>
            </a:r>
            <a:endParaRPr lang="en-CA" sz="2800"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50" y="1723937"/>
            <a:ext cx="5734850" cy="12574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8176" y="1609488"/>
            <a:ext cx="4286848" cy="3391373"/>
          </a:xfrm>
          <a:prstGeom prst="rect">
            <a:avLst/>
          </a:prstGeom>
        </p:spPr>
      </p:pic>
      <p:sp>
        <p:nvSpPr>
          <p:cNvPr id="10" name="TextBox 9"/>
          <p:cNvSpPr txBox="1"/>
          <p:nvPr/>
        </p:nvSpPr>
        <p:spPr>
          <a:xfrm>
            <a:off x="628650" y="3267662"/>
            <a:ext cx="5086350" cy="1200329"/>
          </a:xfrm>
          <a:prstGeom prst="rect">
            <a:avLst/>
          </a:prstGeom>
          <a:noFill/>
        </p:spPr>
        <p:txBody>
          <a:bodyPr wrap="square" rtlCol="0">
            <a:spAutoFit/>
          </a:bodyPr>
          <a:lstStyle/>
          <a:p>
            <a:r>
              <a:rPr lang="en-CA" dirty="0" smtClean="0"/>
              <a:t>Finally, we append each row to a pandas </a:t>
            </a:r>
            <a:r>
              <a:rPr lang="en-CA" dirty="0" err="1" smtClean="0"/>
              <a:t>DataFrame</a:t>
            </a:r>
            <a:r>
              <a:rPr lang="en-CA" dirty="0" smtClean="0"/>
              <a:t>, and save as a CSV. We already recorded the time it was last updated, so we can include that in the file name when we save it. </a:t>
            </a:r>
            <a:endParaRPr lang="en-CA" dirty="0"/>
          </a:p>
        </p:txBody>
      </p:sp>
    </p:spTree>
    <p:extLst>
      <p:ext uri="{BB962C8B-B14F-4D97-AF65-F5344CB8AC3E}">
        <p14:creationId xmlns:p14="http://schemas.microsoft.com/office/powerpoint/2010/main" val="95092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79BF9-A7BD-6E4A-BE04-D6BE95C74F0D}"/>
              </a:ext>
            </a:extLst>
          </p:cNvPr>
          <p:cNvSpPr>
            <a:spLocks noGrp="1"/>
          </p:cNvSpPr>
          <p:nvPr>
            <p:ph type="title" idx="4294967295"/>
            <p:custDataLst>
              <p:tags r:id="rId1"/>
            </p:custDataLst>
          </p:nvPr>
        </p:nvSpPr>
        <p:spPr>
          <a:xfrm>
            <a:off x="566087" y="386795"/>
            <a:ext cx="6646863" cy="590550"/>
          </a:xfrm>
          <a:prstGeom prst="rect">
            <a:avLst/>
          </a:prstGeom>
        </p:spPr>
        <p:txBody>
          <a:bodyPr/>
          <a:lstStyle/>
          <a:p>
            <a:r>
              <a:rPr lang="en-CA" sz="4000" b="1" dirty="0"/>
              <a:t>THANK </a:t>
            </a:r>
            <a:r>
              <a:rPr lang="en-CA" sz="4000" b="1" dirty="0" smtClean="0"/>
              <a:t>YOU AND GOOD LUCK!</a:t>
            </a:r>
            <a:endParaRPr lang="en-CA" sz="4000" b="1" dirty="0"/>
          </a:p>
        </p:txBody>
      </p:sp>
      <p:sp>
        <p:nvSpPr>
          <p:cNvPr id="10" name="Title 1">
            <a:extLst>
              <a:ext uri="{FF2B5EF4-FFF2-40B4-BE49-F238E27FC236}">
                <a16:creationId xmlns:a16="http://schemas.microsoft.com/office/drawing/2014/main" xmlns="" id="{48679BF9-A7BD-6E4A-BE04-D6BE95C74F0D}"/>
              </a:ext>
            </a:extLst>
          </p:cNvPr>
          <p:cNvSpPr txBox="1">
            <a:spLocks/>
          </p:cNvSpPr>
          <p:nvPr>
            <p:custDataLst>
              <p:tags r:id="rId2"/>
            </p:custDataLst>
          </p:nvPr>
        </p:nvSpPr>
        <p:spPr>
          <a:xfrm>
            <a:off x="3889519" y="2060849"/>
            <a:ext cx="6648227" cy="591369"/>
          </a:xfrm>
          <a:prstGeom prst="rect">
            <a:avLst/>
          </a:prstGeom>
        </p:spPr>
        <p:txBody>
          <a:bodyPr/>
          <a:lstStyle>
            <a:lvl1pPr algn="l" rtl="0" eaLnBrk="1" fontAlgn="base" hangingPunct="1">
              <a:spcBef>
                <a:spcPct val="0"/>
              </a:spcBef>
              <a:spcAft>
                <a:spcPct val="0"/>
              </a:spcAft>
              <a:defRPr sz="3200" b="1" kern="1200">
                <a:solidFill>
                  <a:srgbClr val="1F324F"/>
                </a:solidFill>
                <a:latin typeface="Century Gothic" charset="0"/>
                <a:ea typeface="Century Gothic" charset="0"/>
                <a:cs typeface="Century Gothic" charset="0"/>
              </a:defRPr>
            </a:lvl1pPr>
            <a:lvl2pPr algn="l" rtl="0" eaLnBrk="1" fontAlgn="base" hangingPunct="1">
              <a:spcBef>
                <a:spcPct val="0"/>
              </a:spcBef>
              <a:spcAft>
                <a:spcPct val="0"/>
              </a:spcAft>
              <a:defRPr sz="3200">
                <a:solidFill>
                  <a:schemeClr val="accent2"/>
                </a:solidFill>
                <a:latin typeface="Arial Black" panose="020B0A04020102020204" pitchFamily="34" charset="0"/>
              </a:defRPr>
            </a:lvl2pPr>
            <a:lvl3pPr algn="l" rtl="0" eaLnBrk="1" fontAlgn="base" hangingPunct="1">
              <a:spcBef>
                <a:spcPct val="0"/>
              </a:spcBef>
              <a:spcAft>
                <a:spcPct val="0"/>
              </a:spcAft>
              <a:defRPr sz="3200">
                <a:solidFill>
                  <a:schemeClr val="accent2"/>
                </a:solidFill>
                <a:latin typeface="Arial Black" panose="020B0A04020102020204" pitchFamily="34" charset="0"/>
              </a:defRPr>
            </a:lvl3pPr>
            <a:lvl4pPr algn="l" rtl="0" eaLnBrk="1" fontAlgn="base" hangingPunct="1">
              <a:spcBef>
                <a:spcPct val="0"/>
              </a:spcBef>
              <a:spcAft>
                <a:spcPct val="0"/>
              </a:spcAft>
              <a:defRPr sz="3200">
                <a:solidFill>
                  <a:schemeClr val="accent2"/>
                </a:solidFill>
                <a:latin typeface="Arial Black" panose="020B0A04020102020204" pitchFamily="34" charset="0"/>
              </a:defRPr>
            </a:lvl4pPr>
            <a:lvl5pPr algn="l" rtl="0" eaLnBrk="1" fontAlgn="base" hangingPunct="1">
              <a:spcBef>
                <a:spcPct val="0"/>
              </a:spcBef>
              <a:spcAft>
                <a:spcPct val="0"/>
              </a:spcAft>
              <a:defRPr sz="3200">
                <a:solidFill>
                  <a:schemeClr val="accent2"/>
                </a:solidFill>
                <a:latin typeface="Arial Black" panose="020B0A04020102020204" pitchFamily="34" charset="0"/>
              </a:defRPr>
            </a:lvl5pPr>
            <a:lvl6pPr marL="457200" algn="l" rtl="0" eaLnBrk="1" fontAlgn="base" hangingPunct="1">
              <a:spcBef>
                <a:spcPct val="0"/>
              </a:spcBef>
              <a:spcAft>
                <a:spcPct val="0"/>
              </a:spcAft>
              <a:defRPr sz="3200">
                <a:solidFill>
                  <a:schemeClr val="accent2"/>
                </a:solidFill>
                <a:latin typeface="Arial Black" panose="020B0A04020102020204" pitchFamily="34" charset="0"/>
              </a:defRPr>
            </a:lvl6pPr>
            <a:lvl7pPr marL="914400" algn="l" rtl="0" eaLnBrk="1" fontAlgn="base" hangingPunct="1">
              <a:spcBef>
                <a:spcPct val="0"/>
              </a:spcBef>
              <a:spcAft>
                <a:spcPct val="0"/>
              </a:spcAft>
              <a:defRPr sz="3200">
                <a:solidFill>
                  <a:schemeClr val="accent2"/>
                </a:solidFill>
                <a:latin typeface="Arial Black" panose="020B0A04020102020204" pitchFamily="34" charset="0"/>
              </a:defRPr>
            </a:lvl7pPr>
            <a:lvl8pPr marL="1371600" algn="l" rtl="0" eaLnBrk="1" fontAlgn="base" hangingPunct="1">
              <a:spcBef>
                <a:spcPct val="0"/>
              </a:spcBef>
              <a:spcAft>
                <a:spcPct val="0"/>
              </a:spcAft>
              <a:defRPr sz="3200">
                <a:solidFill>
                  <a:schemeClr val="accent2"/>
                </a:solidFill>
                <a:latin typeface="Arial Black" panose="020B0A04020102020204" pitchFamily="34" charset="0"/>
              </a:defRPr>
            </a:lvl8pPr>
            <a:lvl9pPr marL="1828800" algn="l" rtl="0" eaLnBrk="1" fontAlgn="base" hangingPunct="1">
              <a:spcBef>
                <a:spcPct val="0"/>
              </a:spcBef>
              <a:spcAft>
                <a:spcPct val="0"/>
              </a:spcAft>
              <a:defRPr sz="3200">
                <a:solidFill>
                  <a:schemeClr val="accent2"/>
                </a:solidFill>
                <a:latin typeface="Arial Black" panose="020B0A04020102020204" pitchFamily="34" charset="0"/>
              </a:defRPr>
            </a:lvl9pPr>
          </a:lstStyle>
          <a:p>
            <a:endParaRPr lang="en-CA" sz="4000" dirty="0"/>
          </a:p>
        </p:txBody>
      </p:sp>
    </p:spTree>
    <p:extLst>
      <p:ext uri="{BB962C8B-B14F-4D97-AF65-F5344CB8AC3E}">
        <p14:creationId xmlns:p14="http://schemas.microsoft.com/office/powerpoint/2010/main" val="4240280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CA" sz="3200" b="1" dirty="0">
                <a:solidFill>
                  <a:schemeClr val="accent1">
                    <a:lumMod val="75000"/>
                  </a:schemeClr>
                </a:solidFill>
              </a:rPr>
              <a:t>Querying APIs with Python</a:t>
            </a:r>
            <a:r>
              <a:rPr lang="en-CA" dirty="0" smtClean="0"/>
              <a:t>	</a:t>
            </a:r>
            <a:endParaRPr lang="en-CA" dirty="0"/>
          </a:p>
        </p:txBody>
      </p:sp>
      <p:sp>
        <p:nvSpPr>
          <p:cNvPr id="3" name="Content Placeholder 2"/>
          <p:cNvSpPr>
            <a:spLocks noGrp="1"/>
          </p:cNvSpPr>
          <p:nvPr>
            <p:ph idx="1"/>
            <p:custDataLst>
              <p:tags r:id="rId2"/>
            </p:custDataLst>
          </p:nvPr>
        </p:nvSpPr>
        <p:spPr/>
        <p:txBody>
          <a:bodyPr>
            <a:normAutofit/>
          </a:bodyPr>
          <a:lstStyle/>
          <a:p>
            <a:r>
              <a:rPr lang="en-CA" sz="2000" dirty="0"/>
              <a:t>Most web-based APIs are essentially http links with parameters that can be varied based on the request.</a:t>
            </a:r>
          </a:p>
          <a:p>
            <a:r>
              <a:rPr lang="en-CA" sz="2000" dirty="0"/>
              <a:t>The most common way to interact with them in Python is with the requests library.</a:t>
            </a:r>
          </a:p>
          <a:p>
            <a:r>
              <a:rPr lang="en-CA" sz="1800" dirty="0"/>
              <a:t>An API will generally require certain parameters as inputs, and will output information in a formatted xml or json file.</a:t>
            </a:r>
          </a:p>
          <a:p>
            <a:endParaRPr lang="en-CA" sz="1800" dirty="0"/>
          </a:p>
          <a:p>
            <a:r>
              <a:rPr lang="en-CA" sz="1800" dirty="0"/>
              <a:t>We will look at a few </a:t>
            </a:r>
            <a:r>
              <a:rPr lang="en-CA" sz="1800" dirty="0" smtClean="0"/>
              <a:t>examples using OpenRouteService: </a:t>
            </a:r>
            <a:endParaRPr lang="en-CA" sz="1800" dirty="0"/>
          </a:p>
          <a:p>
            <a:pPr lvl="1"/>
            <a:r>
              <a:rPr lang="en-CA" sz="1650" b="1" dirty="0" err="1"/>
              <a:t>OpenRouteSevice</a:t>
            </a:r>
            <a:r>
              <a:rPr lang="en-CA" sz="1650" dirty="0"/>
              <a:t> is a geocoding and trip planning </a:t>
            </a:r>
            <a:r>
              <a:rPr lang="en-CA" sz="1650" dirty="0" smtClean="0"/>
              <a:t>service</a:t>
            </a:r>
          </a:p>
          <a:p>
            <a:pPr lvl="1"/>
            <a:r>
              <a:rPr lang="en-CA" sz="1800" dirty="0">
                <a:hlinkClick r:id="rId4"/>
              </a:rPr>
              <a:t>https://openrouteservice.org/</a:t>
            </a:r>
            <a:endParaRPr lang="en-CA" sz="1650" dirty="0"/>
          </a:p>
          <a:p>
            <a:pPr lvl="1"/>
            <a:endParaRPr lang="en-CA" sz="1650" b="1" dirty="0"/>
          </a:p>
          <a:p>
            <a:endParaRPr lang="en-CA" sz="1800" dirty="0"/>
          </a:p>
        </p:txBody>
      </p:sp>
    </p:spTree>
    <p:extLst>
      <p:ext uri="{BB962C8B-B14F-4D97-AF65-F5344CB8AC3E}">
        <p14:creationId xmlns:p14="http://schemas.microsoft.com/office/powerpoint/2010/main" val="1869887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normAutofit/>
          </a:bodyPr>
          <a:lstStyle/>
          <a:p>
            <a:r>
              <a:rPr lang="en-CA" sz="1400" dirty="0">
                <a:hlinkClick r:id="rId4"/>
              </a:rPr>
              <a:t>https://maps.openrouteservice.org/directions?n1=45.415785&amp;n2=-75.716646&amp;n3=15&amp;b=0&amp;k1=en-US&amp;k2=km</a:t>
            </a:r>
            <a:endParaRPr lang="en-CA" sz="1400" dirty="0"/>
          </a:p>
        </p:txBody>
      </p:sp>
      <p:sp>
        <p:nvSpPr>
          <p:cNvPr id="4" name="Title 1"/>
          <p:cNvSpPr txBox="1">
            <a:spLocks/>
          </p:cNvSpPr>
          <p:nvPr>
            <p:custDataLst>
              <p:tags r:id="rId2"/>
            </p:custDataLst>
          </p:nvPr>
        </p:nvSpPr>
        <p:spPr>
          <a:xfrm>
            <a:off x="676275" y="882320"/>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a:solidFill>
                  <a:schemeClr val="accent1">
                    <a:lumMod val="75000"/>
                  </a:schemeClr>
                </a:solidFill>
              </a:rPr>
              <a:t>OpenRouteService</a:t>
            </a:r>
            <a:endParaRPr lang="en-CA" sz="28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534" y="2278448"/>
            <a:ext cx="5954609" cy="3341302"/>
          </a:xfrm>
          <a:prstGeom prst="rect">
            <a:avLst/>
          </a:prstGeom>
        </p:spPr>
      </p:pic>
      <p:sp>
        <p:nvSpPr>
          <p:cNvPr id="6" name="TextBox 5"/>
          <p:cNvSpPr txBox="1"/>
          <p:nvPr/>
        </p:nvSpPr>
        <p:spPr>
          <a:xfrm>
            <a:off x="7106894" y="2578962"/>
            <a:ext cx="3436837" cy="2585323"/>
          </a:xfrm>
          <a:prstGeom prst="rect">
            <a:avLst/>
          </a:prstGeom>
          <a:noFill/>
        </p:spPr>
        <p:txBody>
          <a:bodyPr wrap="square" rtlCol="0">
            <a:spAutoFit/>
          </a:bodyPr>
          <a:lstStyle/>
          <a:p>
            <a:pPr marL="285750" indent="-285750">
              <a:buClr>
                <a:srgbClr val="8F0F13"/>
              </a:buClr>
              <a:buFont typeface="Arial" panose="020B0604020202020204" pitchFamily="34" charset="0"/>
              <a:buChar char="•"/>
            </a:pPr>
            <a:r>
              <a:rPr lang="en-CA" dirty="0"/>
              <a:t>ORS has trip planning capability</a:t>
            </a:r>
          </a:p>
          <a:p>
            <a:pPr marL="285750" indent="-285750">
              <a:buClr>
                <a:srgbClr val="8F0F13"/>
              </a:buClr>
              <a:buFont typeface="Arial" panose="020B0604020202020204" pitchFamily="34" charset="0"/>
              <a:buChar char="•"/>
            </a:pPr>
            <a:r>
              <a:rPr lang="en-CA" dirty="0"/>
              <a:t>Generally accessed through an API</a:t>
            </a:r>
          </a:p>
          <a:p>
            <a:pPr marL="285750" indent="-285750">
              <a:buClr>
                <a:srgbClr val="8F0F13"/>
              </a:buClr>
              <a:buFont typeface="Arial" panose="020B0604020202020204" pitchFamily="34" charset="0"/>
              <a:buChar char="•"/>
            </a:pPr>
            <a:r>
              <a:rPr lang="en-CA" dirty="0"/>
              <a:t>Need to sign up for a free API key</a:t>
            </a:r>
          </a:p>
          <a:p>
            <a:pPr marL="285750" indent="-285750">
              <a:buClr>
                <a:srgbClr val="8F0F13"/>
              </a:buClr>
              <a:buFont typeface="Arial" panose="020B0604020202020204" pitchFamily="34" charset="0"/>
              <a:buChar char="•"/>
            </a:pPr>
            <a:r>
              <a:rPr lang="en-CA" dirty="0"/>
              <a:t>Limits to numbers of requests that can be sent</a:t>
            </a:r>
          </a:p>
          <a:p>
            <a:pPr marL="285750" indent="-285750">
              <a:buFont typeface="Arial" panose="020B0604020202020204" pitchFamily="34" charset="0"/>
              <a:buChar char="•"/>
            </a:pPr>
            <a:endParaRPr lang="en-CA" dirty="0"/>
          </a:p>
          <a:p>
            <a:endParaRPr lang="en-CA" dirty="0"/>
          </a:p>
        </p:txBody>
      </p:sp>
    </p:spTree>
    <p:extLst>
      <p:ext uri="{BB962C8B-B14F-4D97-AF65-F5344CB8AC3E}">
        <p14:creationId xmlns:p14="http://schemas.microsoft.com/office/powerpoint/2010/main" val="35174145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normAutofit/>
          </a:bodyPr>
          <a:lstStyle/>
          <a:p>
            <a:r>
              <a:rPr lang="en-CA" sz="1400" dirty="0">
                <a:hlinkClick r:id="rId4"/>
              </a:rPr>
              <a:t>https://openrouteservice.org/dev/#/api-docs/v2/directions/{profile}/get</a:t>
            </a:r>
            <a:endParaRPr lang="en-CA" sz="1400" dirty="0"/>
          </a:p>
        </p:txBody>
      </p:sp>
      <p:sp>
        <p:nvSpPr>
          <p:cNvPr id="4" name="Title 1"/>
          <p:cNvSpPr txBox="1">
            <a:spLocks/>
          </p:cNvSpPr>
          <p:nvPr>
            <p:custDataLst>
              <p:tags r:id="rId2"/>
            </p:custDataLst>
          </p:nvPr>
        </p:nvSpPr>
        <p:spPr>
          <a:xfrm>
            <a:off x="590550" y="946602"/>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a:solidFill>
                  <a:schemeClr val="accent1">
                    <a:lumMod val="75000"/>
                  </a:schemeClr>
                </a:solidFill>
              </a:rPr>
              <a:t>OpenRouteService</a:t>
            </a:r>
            <a:endParaRPr lang="en-CA" sz="2800" b="1" dirty="0"/>
          </a:p>
        </p:txBody>
      </p:sp>
      <p:sp>
        <p:nvSpPr>
          <p:cNvPr id="6" name="TextBox 5"/>
          <p:cNvSpPr txBox="1"/>
          <p:nvPr/>
        </p:nvSpPr>
        <p:spPr>
          <a:xfrm>
            <a:off x="7059269" y="2458194"/>
            <a:ext cx="3436837" cy="2554545"/>
          </a:xfrm>
          <a:prstGeom prst="rect">
            <a:avLst/>
          </a:prstGeom>
          <a:noFill/>
        </p:spPr>
        <p:txBody>
          <a:bodyPr wrap="square" rtlCol="0">
            <a:spAutoFit/>
          </a:bodyPr>
          <a:lstStyle/>
          <a:p>
            <a:pPr marL="285750" indent="-285750">
              <a:buFont typeface="Arial" panose="020B0604020202020204" pitchFamily="34" charset="0"/>
              <a:buChar char="•"/>
            </a:pPr>
            <a:r>
              <a:rPr lang="en-CA" sz="1600" dirty="0"/>
              <a:t>Very good documentation for the API!</a:t>
            </a:r>
          </a:p>
          <a:p>
            <a:pPr marL="285750" indent="-285750">
              <a:buFont typeface="Arial" panose="020B0604020202020204" pitchFamily="34" charset="0"/>
              <a:buChar char="•"/>
            </a:pPr>
            <a:r>
              <a:rPr lang="en-CA" sz="1600" dirty="0"/>
              <a:t>To request directions, there are three required parameters passed into the url:</a:t>
            </a:r>
          </a:p>
          <a:p>
            <a:pPr marL="742950" lvl="1" indent="-285750">
              <a:buFont typeface="Arial" panose="020B0604020202020204" pitchFamily="34" charset="0"/>
              <a:buChar char="•"/>
            </a:pPr>
            <a:r>
              <a:rPr lang="en-CA" sz="1600" dirty="0"/>
              <a:t>Your API key</a:t>
            </a:r>
          </a:p>
          <a:p>
            <a:pPr marL="742950" lvl="1" indent="-285750">
              <a:buFont typeface="Arial" panose="020B0604020202020204" pitchFamily="34" charset="0"/>
              <a:buChar char="•"/>
            </a:pPr>
            <a:r>
              <a:rPr lang="en-CA" sz="1600" dirty="0"/>
              <a:t>Start coordinates (longitude, latitude)</a:t>
            </a:r>
          </a:p>
          <a:p>
            <a:pPr marL="742950" lvl="1" indent="-285750">
              <a:buFont typeface="Arial" panose="020B0604020202020204" pitchFamily="34" charset="0"/>
              <a:buChar char="•"/>
            </a:pPr>
            <a:r>
              <a:rPr lang="en-CA" sz="1600" dirty="0"/>
              <a:t>End coordinates</a:t>
            </a:r>
          </a:p>
          <a:p>
            <a:endParaRPr lang="en-CA" sz="1600" dirty="0"/>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534" y="2387871"/>
            <a:ext cx="5605909" cy="3184254"/>
          </a:xfrm>
          <a:prstGeom prst="rect">
            <a:avLst/>
          </a:prstGeom>
        </p:spPr>
      </p:pic>
    </p:spTree>
    <p:extLst>
      <p:ext uri="{BB962C8B-B14F-4D97-AF65-F5344CB8AC3E}">
        <p14:creationId xmlns:p14="http://schemas.microsoft.com/office/powerpoint/2010/main" val="1949496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normAutofit/>
          </a:bodyPr>
          <a:lstStyle/>
          <a:p>
            <a:r>
              <a:rPr lang="en-CA" sz="1400" dirty="0">
                <a:hlinkClick r:id="rId4"/>
              </a:rPr>
              <a:t>https://openrouteservice.org/dev/#/api-docs/v2/directions/{profile}/get</a:t>
            </a:r>
            <a:endParaRPr lang="en-CA" sz="1400" dirty="0"/>
          </a:p>
        </p:txBody>
      </p:sp>
      <p:sp>
        <p:nvSpPr>
          <p:cNvPr id="4" name="Title 1"/>
          <p:cNvSpPr txBox="1">
            <a:spLocks/>
          </p:cNvSpPr>
          <p:nvPr>
            <p:custDataLst>
              <p:tags r:id="rId2"/>
            </p:custDataLst>
          </p:nvPr>
        </p:nvSpPr>
        <p:spPr>
          <a:xfrm>
            <a:off x="746534" y="702823"/>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a:solidFill>
                  <a:schemeClr val="accent1">
                    <a:lumMod val="75000"/>
                  </a:schemeClr>
                </a:solidFill>
              </a:rPr>
              <a:t>OpenRouteService</a:t>
            </a:r>
            <a:endParaRPr lang="en-CA" sz="2800" b="1" dirty="0"/>
          </a:p>
        </p:txBody>
      </p:sp>
      <p:sp>
        <p:nvSpPr>
          <p:cNvPr id="6" name="TextBox 5"/>
          <p:cNvSpPr txBox="1"/>
          <p:nvPr/>
        </p:nvSpPr>
        <p:spPr>
          <a:xfrm>
            <a:off x="6054342" y="2442313"/>
            <a:ext cx="3436837" cy="2862322"/>
          </a:xfrm>
          <a:prstGeom prst="rect">
            <a:avLst/>
          </a:prstGeom>
          <a:noFill/>
        </p:spPr>
        <p:txBody>
          <a:bodyPr wrap="square" rtlCol="0">
            <a:spAutoFit/>
          </a:bodyPr>
          <a:lstStyle/>
          <a:p>
            <a:pPr marL="285750" indent="-285750">
              <a:buClr>
                <a:srgbClr val="8F0F13"/>
              </a:buClr>
              <a:buFont typeface="Arial" panose="020B0604020202020204" pitchFamily="34" charset="0"/>
              <a:buChar char="•"/>
            </a:pPr>
            <a:r>
              <a:rPr lang="en-CA" sz="1600" dirty="0"/>
              <a:t>There is also a geocoding service</a:t>
            </a:r>
          </a:p>
          <a:p>
            <a:pPr marL="285750" indent="-285750">
              <a:buClr>
                <a:srgbClr val="8F0F13"/>
              </a:buClr>
              <a:buFont typeface="Arial" panose="020B0604020202020204" pitchFamily="34" charset="0"/>
              <a:buChar char="•"/>
            </a:pPr>
            <a:endParaRPr lang="en-CA" sz="1600" dirty="0"/>
          </a:p>
          <a:p>
            <a:pPr marL="285750" indent="-285750">
              <a:buClr>
                <a:srgbClr val="8F0F13"/>
              </a:buClr>
              <a:buFont typeface="Arial" panose="020B0604020202020204" pitchFamily="34" charset="0"/>
              <a:buChar char="•"/>
            </a:pPr>
            <a:r>
              <a:rPr lang="en-CA" sz="1600" dirty="0"/>
              <a:t>Geocoding is the process of converting a street address to a geographic coordinate</a:t>
            </a:r>
            <a:endParaRPr lang="en-CA" dirty="0"/>
          </a:p>
          <a:p>
            <a:pPr marL="285750" indent="-285750">
              <a:buClr>
                <a:srgbClr val="8F0F13"/>
              </a:buClr>
              <a:buFont typeface="Arial" panose="020B0604020202020204" pitchFamily="34" charset="0"/>
              <a:buChar char="•"/>
            </a:pPr>
            <a:endParaRPr lang="en-CA" dirty="0"/>
          </a:p>
          <a:p>
            <a:pPr marL="285750" indent="-285750">
              <a:buClr>
                <a:srgbClr val="8F0F13"/>
              </a:buClr>
              <a:buFont typeface="Arial" panose="020B0604020202020204" pitchFamily="34" charset="0"/>
              <a:buChar char="•"/>
            </a:pPr>
            <a:r>
              <a:rPr lang="en-CA" sz="1600" dirty="0"/>
              <a:t>As an example, we can convert addresses to coordinates, and then find the road network distance between them</a:t>
            </a:r>
          </a:p>
          <a:p>
            <a:endParaRPr lang="en-CA"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651" y="2148440"/>
            <a:ext cx="3598999" cy="3573181"/>
          </a:xfrm>
          <a:prstGeom prst="rect">
            <a:avLst/>
          </a:prstGeom>
        </p:spPr>
      </p:pic>
    </p:spTree>
    <p:extLst>
      <p:ext uri="{BB962C8B-B14F-4D97-AF65-F5344CB8AC3E}">
        <p14:creationId xmlns:p14="http://schemas.microsoft.com/office/powerpoint/2010/main" val="4718985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857250" y="1390366"/>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a:solidFill>
                  <a:schemeClr val="accent1">
                    <a:lumMod val="75000"/>
                  </a:schemeClr>
                </a:solidFill>
              </a:rPr>
              <a:t>ORS Example</a:t>
            </a:r>
            <a:endParaRPr lang="en-CA" sz="2800" b="1"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100" y="2465852"/>
            <a:ext cx="5401429" cy="2295845"/>
          </a:xfrm>
        </p:spPr>
      </p:pic>
      <p:sp>
        <p:nvSpPr>
          <p:cNvPr id="9" name="TextBox 8"/>
          <p:cNvSpPr txBox="1"/>
          <p:nvPr/>
        </p:nvSpPr>
        <p:spPr>
          <a:xfrm>
            <a:off x="7120339" y="2736610"/>
            <a:ext cx="3423836" cy="1477328"/>
          </a:xfrm>
          <a:prstGeom prst="rect">
            <a:avLst/>
          </a:prstGeom>
          <a:noFill/>
        </p:spPr>
        <p:txBody>
          <a:bodyPr wrap="square" rtlCol="0">
            <a:spAutoFit/>
          </a:bodyPr>
          <a:lstStyle/>
          <a:p>
            <a:r>
              <a:rPr lang="en-CA" dirty="0"/>
              <a:t>If you’d like to run this yourself, you will need </a:t>
            </a:r>
            <a:r>
              <a:rPr lang="en-CA" dirty="0" smtClean="0"/>
              <a:t>to sign </a:t>
            </a:r>
            <a:r>
              <a:rPr lang="en-CA" dirty="0"/>
              <a:t>up for an API key and replace </a:t>
            </a:r>
            <a:r>
              <a:rPr lang="en-CA" dirty="0" err="1"/>
              <a:t>credentials.ors</a:t>
            </a:r>
            <a:r>
              <a:rPr lang="en-CA" dirty="0"/>
              <a:t> with your key, and remove proxies=</a:t>
            </a:r>
            <a:r>
              <a:rPr lang="en-CA" dirty="0" err="1"/>
              <a:t>credentials.proxy</a:t>
            </a:r>
            <a:endParaRPr lang="en-CA" dirty="0"/>
          </a:p>
        </p:txBody>
      </p:sp>
    </p:spTree>
    <p:extLst>
      <p:ext uri="{BB962C8B-B14F-4D97-AF65-F5344CB8AC3E}">
        <p14:creationId xmlns:p14="http://schemas.microsoft.com/office/powerpoint/2010/main" val="3432385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1057275" y="1014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a:solidFill>
                  <a:schemeClr val="accent1">
                    <a:lumMod val="75000"/>
                  </a:schemeClr>
                </a:solidFill>
              </a:rPr>
              <a:t>ORS Example</a:t>
            </a:r>
            <a:endParaRPr lang="en-CA" sz="2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656" y="2400015"/>
            <a:ext cx="4696480" cy="905001"/>
          </a:xfrm>
          <a:prstGeom prst="rect">
            <a:avLst/>
          </a:prstGeom>
        </p:spPr>
      </p:pic>
      <p:sp>
        <p:nvSpPr>
          <p:cNvPr id="5" name="TextBox 4"/>
          <p:cNvSpPr txBox="1"/>
          <p:nvPr/>
        </p:nvSpPr>
        <p:spPr>
          <a:xfrm>
            <a:off x="1222656" y="3322108"/>
            <a:ext cx="4391296" cy="1384995"/>
          </a:xfrm>
          <a:prstGeom prst="rect">
            <a:avLst/>
          </a:prstGeom>
          <a:noFill/>
        </p:spPr>
        <p:txBody>
          <a:bodyPr wrap="square" rtlCol="0">
            <a:spAutoFit/>
          </a:bodyPr>
          <a:lstStyle/>
          <a:p>
            <a:r>
              <a:rPr lang="en-CA" sz="1400" dirty="0"/>
              <a:t>When you print the status code, should get 200</a:t>
            </a:r>
          </a:p>
          <a:p>
            <a:r>
              <a:rPr lang="en-CA" sz="1400" dirty="0"/>
              <a:t>This means it worked properly</a:t>
            </a:r>
          </a:p>
          <a:p>
            <a:r>
              <a:rPr lang="en-CA" sz="1400" dirty="0"/>
              <a:t>400s means a failure</a:t>
            </a:r>
          </a:p>
          <a:p>
            <a:endParaRPr lang="en-CA" sz="1400" dirty="0"/>
          </a:p>
          <a:p>
            <a:r>
              <a:rPr lang="en-CA" sz="1400" dirty="0"/>
              <a:t>The json is shown at the right – we can see the coordinates are under the “features” key of the json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153" y="938291"/>
            <a:ext cx="4377772" cy="50329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396" y="4891193"/>
            <a:ext cx="4324954" cy="476316"/>
          </a:xfrm>
          <a:prstGeom prst="rect">
            <a:avLst/>
          </a:prstGeom>
        </p:spPr>
      </p:pic>
    </p:spTree>
    <p:extLst>
      <p:ext uri="{BB962C8B-B14F-4D97-AF65-F5344CB8AC3E}">
        <p14:creationId xmlns:p14="http://schemas.microsoft.com/office/powerpoint/2010/main" val="3229916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custDataLst>
              <p:tags r:id="rId1"/>
            </p:custDataLst>
          </p:nvPr>
        </p:nvSpPr>
        <p:spPr>
          <a:xfrm>
            <a:off x="1057275" y="1014491"/>
            <a:ext cx="8039100" cy="804195"/>
          </a:xfrm>
          <a:prstGeom prst="rect">
            <a:avLst/>
          </a:prstGeom>
        </p:spPr>
        <p:txBody>
          <a:bodyPr anchor="b">
            <a:noAutofit/>
          </a:bodyPr>
          <a:lstStyle>
            <a:lvl1pPr algn="l" defTabSz="685800" rtl="0" eaLnBrk="1" latinLnBrk="0" hangingPunct="1">
              <a:lnSpc>
                <a:spcPct val="90000"/>
              </a:lnSpc>
              <a:spcBef>
                <a:spcPct val="0"/>
              </a:spcBef>
              <a:buNone/>
              <a:defRPr sz="1500" u="none" kern="1200">
                <a:solidFill>
                  <a:schemeClr val="tx1"/>
                </a:solidFill>
                <a:latin typeface="Arial MT Std" panose="020B0402020200020204" pitchFamily="34" charset="0"/>
                <a:ea typeface="+mj-ea"/>
                <a:cs typeface="+mj-cs"/>
              </a:defRPr>
            </a:lvl1pPr>
          </a:lstStyle>
          <a:p>
            <a:r>
              <a:rPr lang="en-CA" sz="3200" b="1" dirty="0">
                <a:solidFill>
                  <a:schemeClr val="accent1">
                    <a:lumMod val="75000"/>
                  </a:schemeClr>
                </a:solidFill>
              </a:rPr>
              <a:t>ORS Example</a:t>
            </a:r>
            <a:endParaRPr lang="en-CA" sz="2800" b="1" dirty="0"/>
          </a:p>
        </p:txBody>
      </p:sp>
      <p:sp>
        <p:nvSpPr>
          <p:cNvPr id="5" name="TextBox 4"/>
          <p:cNvSpPr txBox="1"/>
          <p:nvPr/>
        </p:nvSpPr>
        <p:spPr>
          <a:xfrm>
            <a:off x="908330" y="1969944"/>
            <a:ext cx="5454369" cy="954107"/>
          </a:xfrm>
          <a:prstGeom prst="rect">
            <a:avLst/>
          </a:prstGeom>
          <a:noFill/>
        </p:spPr>
        <p:txBody>
          <a:bodyPr wrap="square" rtlCol="0">
            <a:spAutoFit/>
          </a:bodyPr>
          <a:lstStyle/>
          <a:p>
            <a:r>
              <a:rPr lang="en-CA" sz="1400" dirty="0" smtClean="0"/>
              <a:t>As a second example of geocoding in the script we also get the coordinates </a:t>
            </a:r>
            <a:r>
              <a:rPr lang="en-CA" sz="1400" dirty="0"/>
              <a:t>for Shawarma Palace (464 Rideau St, Ottawa, Canada</a:t>
            </a:r>
            <a:r>
              <a:rPr lang="en-CA" sz="1400" dirty="0" smtClean="0"/>
              <a:t>). Given both sets of coordinates, we can make a request to determine a route from one to the other:</a:t>
            </a:r>
            <a:endParaRPr lang="en-CA"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180" y="3139495"/>
            <a:ext cx="5858693" cy="1524213"/>
          </a:xfrm>
          <a:prstGeom prst="rect">
            <a:avLst/>
          </a:prstGeom>
        </p:spPr>
      </p:pic>
      <p:sp>
        <p:nvSpPr>
          <p:cNvPr id="8" name="TextBox 7"/>
          <p:cNvSpPr txBox="1"/>
          <p:nvPr/>
        </p:nvSpPr>
        <p:spPr>
          <a:xfrm>
            <a:off x="6709873" y="2619935"/>
            <a:ext cx="4991100" cy="1569660"/>
          </a:xfrm>
          <a:prstGeom prst="rect">
            <a:avLst/>
          </a:prstGeom>
          <a:noFill/>
        </p:spPr>
        <p:txBody>
          <a:bodyPr wrap="square" rtlCol="0">
            <a:spAutoFit/>
          </a:bodyPr>
          <a:lstStyle/>
          <a:p>
            <a:r>
              <a:rPr lang="en-CA" sz="1600" dirty="0" smtClean="0"/>
              <a:t>We’ve selected ‘foot-walking’ as the travel type (could chose something else, e.g., driving)</a:t>
            </a:r>
          </a:p>
          <a:p>
            <a:r>
              <a:rPr lang="en-CA" sz="1600" dirty="0" smtClean="0"/>
              <a:t>The API requires three parameters:</a:t>
            </a:r>
          </a:p>
          <a:p>
            <a:pPr marL="742950" lvl="1" indent="-285750">
              <a:buFont typeface="Arial" panose="020B0604020202020204" pitchFamily="34" charset="0"/>
              <a:buChar char="•"/>
            </a:pPr>
            <a:r>
              <a:rPr lang="en-CA" sz="1600" dirty="0" smtClean="0"/>
              <a:t>Your API key</a:t>
            </a:r>
          </a:p>
          <a:p>
            <a:pPr marL="742950" lvl="1" indent="-285750">
              <a:buFont typeface="Arial" panose="020B0604020202020204" pitchFamily="34" charset="0"/>
              <a:buChar char="•"/>
            </a:pPr>
            <a:r>
              <a:rPr lang="en-CA" sz="1600" dirty="0" smtClean="0"/>
              <a:t>Start position (‘</a:t>
            </a:r>
            <a:r>
              <a:rPr lang="en-CA" sz="1600" dirty="0" err="1" smtClean="0"/>
              <a:t>lon,lat</a:t>
            </a:r>
            <a:r>
              <a:rPr lang="en-CA" sz="1600" dirty="0" smtClean="0"/>
              <a:t>’)</a:t>
            </a:r>
          </a:p>
          <a:p>
            <a:pPr marL="742950" lvl="1" indent="-285750">
              <a:buFont typeface="Arial" panose="020B0604020202020204" pitchFamily="34" charset="0"/>
              <a:buChar char="•"/>
            </a:pPr>
            <a:r>
              <a:rPr lang="en-CA" sz="1600" dirty="0" smtClean="0"/>
              <a:t>End position (‘</a:t>
            </a:r>
            <a:r>
              <a:rPr lang="en-CA" sz="1600" dirty="0" err="1" smtClean="0"/>
              <a:t>lon,lat</a:t>
            </a:r>
            <a:r>
              <a:rPr lang="en-CA" sz="1600" dirty="0" smtClean="0"/>
              <a:t>’)</a:t>
            </a:r>
            <a:endParaRPr lang="en-CA" sz="1600" dirty="0"/>
          </a:p>
        </p:txBody>
      </p:sp>
    </p:spTree>
    <p:extLst>
      <p:ext uri="{BB962C8B-B14F-4D97-AF65-F5344CB8AC3E}">
        <p14:creationId xmlns:p14="http://schemas.microsoft.com/office/powerpoint/2010/main" val="37312409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6"/>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DL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TotalTime>
  <Words>1251</Words>
  <Application>Microsoft Office PowerPoint</Application>
  <PresentationFormat>Widescreen</PresentationFormat>
  <Paragraphs>132</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MT Std</vt:lpstr>
      <vt:lpstr>Calibri</vt:lpstr>
      <vt:lpstr>Calibri Light</vt:lpstr>
      <vt:lpstr>Century Gothic</vt:lpstr>
      <vt:lpstr>Wingdings</vt:lpstr>
      <vt:lpstr>DL Theme</vt:lpstr>
      <vt:lpstr>Getting Data from the Internet with Python  </vt:lpstr>
      <vt:lpstr>Motivation</vt:lpstr>
      <vt:lpstr>Querying APIs with Python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AND GOOD LUCK!</vt:lpstr>
    </vt:vector>
  </TitlesOfParts>
  <Company>StatCan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Pfitzer, Jennifer - HRPBTD/DPRHTO</dc:creator>
  <cp:lastModifiedBy>Kuchar, Joseph - CSBP/CPSE</cp:lastModifiedBy>
  <cp:revision>52</cp:revision>
  <dcterms:created xsi:type="dcterms:W3CDTF">2019-07-30T16:57:20Z</dcterms:created>
  <dcterms:modified xsi:type="dcterms:W3CDTF">2020-01-16T12:31:23Z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2017882222</vt:i4>
  </property>
  <property fmtid="{D5CDD505-2E9C-101B-9397-08002B2CF9AE}" pid="3" name="_NewReviewCycle">
    <vt:lpwstr/>
  </property>
  <property fmtid="{D5CDD505-2E9C-101B-9397-08002B2CF9AE}" pid="4" name="_EmailSubject">
    <vt:lpwstr>powerpoint template</vt:lpwstr>
  </property>
  <property fmtid="{D5CDD505-2E9C-101B-9397-08002B2CF9AE}" pid="5" name="_AuthorEmail">
    <vt:lpwstr>marina.smailes@canada.ca</vt:lpwstr>
  </property>
  <property fmtid="{D5CDD505-2E9C-101B-9397-08002B2CF9AE}" pid="6" name="_AuthorEmailDisplayName">
    <vt:lpwstr>Smailes, Marina (STATCAN)</vt:lpwstr>
  </property>
  <property fmtid="{D5CDD505-2E9C-101B-9397-08002B2CF9AE}" pid="7" name="_PreviousAdHocReviewCycleID">
    <vt:i4>2017882222</vt:i4>
  </property>
</Properties>
</file>